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32" r:id="rId3"/>
    <p:sldId id="334" r:id="rId4"/>
    <p:sldId id="352" r:id="rId5"/>
    <p:sldId id="353" r:id="rId6"/>
    <p:sldId id="338" r:id="rId7"/>
    <p:sldId id="343" r:id="rId8"/>
    <p:sldId id="351" r:id="rId9"/>
    <p:sldId id="355" r:id="rId10"/>
    <p:sldId id="349" r:id="rId11"/>
    <p:sldId id="350" r:id="rId12"/>
    <p:sldId id="354" r:id="rId13"/>
    <p:sldId id="345" r:id="rId14"/>
    <p:sldId id="337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A749D"/>
    <a:srgbClr val="3C697E"/>
    <a:srgbClr val="00499A"/>
    <a:srgbClr val="E6E6E6"/>
    <a:srgbClr val="D2D2D2"/>
    <a:srgbClr val="D1D1D1"/>
    <a:srgbClr val="D6D6D6"/>
    <a:srgbClr val="EACC51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6314" autoAdjust="0"/>
  </p:normalViewPr>
  <p:slideViewPr>
    <p:cSldViewPr snapToGrid="0">
      <p:cViewPr varScale="1">
        <p:scale>
          <a:sx n="109" d="100"/>
          <a:sy n="109" d="100"/>
        </p:scale>
        <p:origin x="6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51E5341-57F6-44CA-BD4D-39EE3F3098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3F1F94-617F-46C0-A395-E134EEB53CF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3AF86-F7E2-487C-BD43-F001A1590CFA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07657C97-CBB4-4848-9805-1C01737919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20522478-3250-4D16-9833-7AC3E0ACB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BC8861-D0D5-4D1D-801C-FC695D6311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76E901-43AF-4EAB-858A-95B10463A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218A0-7144-4A33-A583-286FD59EDE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913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2E8D-6BFB-8F6B-7002-EC64AA859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AA09D10-52D8-63CF-6842-B703F797A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85E45A9-DC2C-F24D-698A-02B28737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F8C556-69D8-90F8-5D75-58DEFC13A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FDB8B-7D06-4ED0-8263-372E4FA3762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5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FDB8B-7D06-4ED0-8263-372E4FA3762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81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359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F3415-0A6E-4DE3-88B2-28E302089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31FD0E-70F4-4FE8-BC80-B6DA28E8B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527977-21C6-4B35-81A1-E9ACD6844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0C14C7-634C-47F0-B111-6D43CB091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A43F5-75A1-4409-ADD1-D790DF59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93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5EA7536-D96F-400A-84FA-EE0431868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80802C-D1E2-4C80-BE8C-D027A1D80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5BE6F8-219E-413C-B399-2A6399D6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79AEE5-26EE-4C85-8E5E-E86011772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C8C42C-BCED-4376-A8E1-FBA47CCF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FC8E0B0-E21F-4372-8D0F-E401BD7F0C7D}"/>
              </a:ext>
            </a:extLst>
          </p:cNvPr>
          <p:cNvSpPr txBox="1"/>
          <p:nvPr userDrawn="1"/>
        </p:nvSpPr>
        <p:spPr>
          <a:xfrm>
            <a:off x="4218317" y="2286000"/>
            <a:ext cx="3027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www.tukuppt.com </a:t>
            </a:r>
            <a:r>
              <a:rPr lang="zh-CN" altLang="en-US" dirty="0">
                <a:solidFill>
                  <a:schemeClr val="bg1"/>
                </a:solidFill>
              </a:rPr>
              <a:t>熊猫办公 高效办公在熊猫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A85526C-BB76-4590-B86E-39951DF37361}"/>
              </a:ext>
            </a:extLst>
          </p:cNvPr>
          <p:cNvSpPr txBox="1"/>
          <p:nvPr userDrawn="1"/>
        </p:nvSpPr>
        <p:spPr>
          <a:xfrm>
            <a:off x="4218316" y="3678129"/>
            <a:ext cx="550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该作品版权为熊猫办公所有，请勿盗版，否则我们将按照</a:t>
            </a:r>
            <a:r>
              <a:rPr lang="en-US" altLang="zh-CN" dirty="0">
                <a:solidFill>
                  <a:schemeClr val="bg1"/>
                </a:solidFill>
                <a:effectLst/>
              </a:rPr>
              <a:t>《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中华人民共和国著作权法</a:t>
            </a:r>
            <a:r>
              <a:rPr lang="en-US" altLang="zh-CN" dirty="0">
                <a:solidFill>
                  <a:schemeClr val="bg1"/>
                </a:solidFill>
                <a:effectLst/>
              </a:rPr>
              <a:t>》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进行维权工作。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12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2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14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604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16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16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3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74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0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06C8B-3FFA-465E-BBD4-66F625EA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D2C06C-38E0-4052-90C3-34D76C49C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14FF9F-64CF-48F0-9865-817A3C671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DFB08F-E192-48E0-9032-C1389CE0C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655902-398F-4442-BFD8-731BAF5A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148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134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63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2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CA5E3A-4A41-4F73-A3A1-EC72B090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9AFC29-6332-4492-9285-A0418B56B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A3F6DF-3B49-481C-8199-D371B240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98FB59-4AA8-45EA-9B9E-82D9B84B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B2A394-124D-4F37-9BD3-DD17561A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00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5F11B9-A495-4E50-B767-C28445DE4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E66B8F-31CE-4C4A-BA93-E9868EAF5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0A5FB8-642F-4221-8862-0F7DC55DB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62E781-5F45-47EB-85D1-75BCC226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229F42-3063-4EC2-A927-2B503755B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99879A-EFE9-4C35-8BC8-83B21551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2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999036-B6F6-4846-9EBC-2D1E2101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601D12E-4C54-40ED-BAD5-EA824CE69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C456FEA-986E-44D7-8675-9006DB4F6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4BD64E-F292-41EA-A7CE-2DC890263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4E11F10-D94A-4C55-9672-1DE9FA8F66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93CE2B1-BCED-4AF2-9798-454A9C47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7E462DE-4C04-437B-9047-D94E6CB3B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3BDB45-E029-4677-94CB-8A1A3DFA5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7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E41ED8-8C3F-4EB3-92C5-33A0EAF4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4D1BAF-403B-4803-86C6-1E3AD3AB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2AA558D-D833-4A3D-AAC9-04655BB3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E9AE99-6EBB-4793-8E85-3D8E148B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34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222988-F7A5-40D8-93C2-FFC76DD6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9A7AB5-A93E-4BB9-B456-29E36D7D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6456C9-71B0-4254-B323-89F5CF60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33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D1FAB-B226-4561-BB40-894687518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FEEBC1-5908-46CD-8BE4-D21430F3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A38BA2-129C-4C83-91E4-70AE5F4B0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7F831B-A5D5-4402-B859-E8CC69FF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1C191-134A-47F1-A55C-C841FFD6C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D292E3-562D-4157-963D-FA5B17C5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335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576ED4-9A28-4464-992D-FC79EF3E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9F03FEC-A4CC-4EAF-8556-78DF6C6E3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9E19BE-2FE5-436F-9DEC-0CF409025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F6EAA-3DF6-4EA4-9068-AEE5F78EF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6C1105-777B-4977-97DA-DF5E17BD7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560B3E-6416-47DC-A8AE-3951B072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28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29047F-5DE1-40DA-AC24-00876ED9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2D65A70-6F68-4B83-92A0-6D80F28C9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1EB68C-B904-4D82-949D-22E3B851D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6AE24F-59F4-4360-AE82-7A8125C36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A32B3F-6528-4220-A583-FE0D75546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3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40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yramids.com.t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wNnmQeUd4U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3D2dHw9r8Q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F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EC7BFB-AE1F-9DB4-C53B-3AD616D1F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546FC-0052-B6B3-2EBA-45283EF85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186">
            <a:off x="-412161" y="50615"/>
            <a:ext cx="5020309" cy="6977987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BB4E1A4A-C150-E32C-A7B7-831424D6C78C}"/>
              </a:ext>
            </a:extLst>
          </p:cNvPr>
          <p:cNvSpPr/>
          <p:nvPr/>
        </p:nvSpPr>
        <p:spPr>
          <a:xfrm>
            <a:off x="4895850" y="2099151"/>
            <a:ext cx="6211350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endParaRPr lang="en-US" altLang="zh-CN" sz="4500" spc="-300" dirty="0">
              <a:solidFill>
                <a:schemeClr val="bg1"/>
              </a:solidFill>
              <a:latin typeface="+mn-ea"/>
            </a:endParaRPr>
          </a:p>
          <a:p>
            <a:pPr algn="r"/>
            <a:r>
              <a:rPr lang="en-US" altLang="zh-CN" sz="4500" kern="0" spc="100" dirty="0">
                <a:solidFill>
                  <a:schemeClr val="bg1"/>
                </a:solidFill>
              </a:rPr>
              <a:t>Technology Corp. </a:t>
            </a:r>
            <a:endParaRPr lang="zh-CN" altLang="en-US" sz="4500" kern="0" spc="100" dirty="0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0DC6ECD-ED63-51F0-5CF9-0C251D1AE4AD}"/>
              </a:ext>
            </a:extLst>
          </p:cNvPr>
          <p:cNvSpPr/>
          <p:nvPr/>
        </p:nvSpPr>
        <p:spPr>
          <a:xfrm>
            <a:off x="5180223" y="1569399"/>
            <a:ext cx="592459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en-US" altLang="zh-CN" sz="9600" b="1" spc="-300" dirty="0">
                <a:solidFill>
                  <a:schemeClr val="bg1"/>
                </a:solidFill>
                <a:latin typeface="+mn-ea"/>
              </a:rPr>
              <a:t>PYRAMIDS</a:t>
            </a:r>
            <a:endParaRPr lang="zh-CN" altLang="en-US" sz="9600" b="1" spc="-3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D5B2DF9-F07E-3D50-21B6-59D28764E62F}"/>
              </a:ext>
            </a:extLst>
          </p:cNvPr>
          <p:cNvSpPr/>
          <p:nvPr/>
        </p:nvSpPr>
        <p:spPr>
          <a:xfrm>
            <a:off x="4972428" y="4520831"/>
            <a:ext cx="6497475" cy="338554"/>
          </a:xfrm>
          <a:prstGeom prst="rect">
            <a:avLst/>
          </a:prstGeom>
          <a:noFill/>
          <a:ln>
            <a:noFill/>
          </a:ln>
          <a:effectLst>
            <a:outerShdw blurRad="50800" dist="50800" dir="2400000" algn="ctr" rotWithShape="0">
              <a:srgbClr val="000000">
                <a:alpha val="99000"/>
              </a:srgb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CREATIVITY </a:t>
            </a:r>
            <a:r>
              <a:rPr lang="en-US" altLang="zh-TW" sz="1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‧</a:t>
            </a:r>
            <a:r>
              <a:rPr lang="en-US" altLang="zh-CN" sz="1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PRODUCTIVITY </a:t>
            </a:r>
            <a:r>
              <a:rPr lang="en-US" altLang="zh-TW" sz="1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‧</a:t>
            </a:r>
            <a:r>
              <a:rPr lang="en-US" altLang="zh-CN" sz="1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PRATICALITY</a:t>
            </a:r>
            <a:endParaRPr lang="zh-CN" altLang="en-US" sz="1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3835AB3-8ABE-781C-783F-639A2A1C0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06" y="3668811"/>
            <a:ext cx="959317" cy="79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5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EF95E-3FA6-B245-AFEA-4B9A30038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893F9677-6FF8-66DC-9EBF-D077E531CE50}"/>
              </a:ext>
            </a:extLst>
          </p:cNvPr>
          <p:cNvSpPr txBox="1"/>
          <p:nvPr/>
        </p:nvSpPr>
        <p:spPr>
          <a:xfrm>
            <a:off x="1116662" y="482079"/>
            <a:ext cx="5635830" cy="276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6"/>
              </a:lnSpc>
            </a:pPr>
            <a:r>
              <a:rPr lang="en-US" sz="1675" b="1" dirty="0">
                <a:solidFill>
                  <a:srgbClr val="121F36"/>
                </a:solidFill>
                <a:latin typeface="Open Sans"/>
                <a:ea typeface="Open Sans"/>
                <a:cs typeface="Open Sans"/>
                <a:sym typeface="Open Sans"/>
              </a:rPr>
              <a:t>QUALITY – ISO Status &amp; Recent Inspections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6F203EB2-9F58-3A6D-F1D4-72C9D4D0AEDD}"/>
              </a:ext>
            </a:extLst>
          </p:cNvPr>
          <p:cNvSpPr txBox="1"/>
          <p:nvPr/>
        </p:nvSpPr>
        <p:spPr>
          <a:xfrm>
            <a:off x="9130501" y="6354519"/>
            <a:ext cx="1023149" cy="25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 |  09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0E4A4EEE-8707-F164-4536-62A7B3C739DD}"/>
              </a:ext>
            </a:extLst>
          </p:cNvPr>
          <p:cNvSpPr txBox="1"/>
          <p:nvPr/>
        </p:nvSpPr>
        <p:spPr>
          <a:xfrm>
            <a:off x="5860842" y="-232168"/>
            <a:ext cx="6080017" cy="44020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29"/>
              </a:lnSpc>
            </a:pPr>
            <a:endParaRPr sz="1688" dirty="0"/>
          </a:p>
        </p:txBody>
      </p:sp>
      <p:grpSp>
        <p:nvGrpSpPr>
          <p:cNvPr id="49" name="Group 17">
            <a:extLst>
              <a:ext uri="{FF2B5EF4-FFF2-40B4-BE49-F238E27FC236}">
                <a16:creationId xmlns:a16="http://schemas.microsoft.com/office/drawing/2014/main" id="{7C8E862A-CA27-BCDF-E0FC-77902870EA97}"/>
              </a:ext>
            </a:extLst>
          </p:cNvPr>
          <p:cNvGrpSpPr/>
          <p:nvPr/>
        </p:nvGrpSpPr>
        <p:grpSpPr>
          <a:xfrm>
            <a:off x="736958" y="507323"/>
            <a:ext cx="226126" cy="226126"/>
            <a:chOff x="0" y="0"/>
            <a:chExt cx="94534" cy="94534"/>
          </a:xfrm>
          <a:solidFill>
            <a:srgbClr val="FFC000"/>
          </a:solidFill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6D02DAE9-F6CA-18DE-86FA-80C717246FE6}"/>
                </a:ext>
              </a:extLst>
            </p:cNvPr>
            <p:cNvSpPr/>
            <p:nvPr/>
          </p:nvSpPr>
          <p:spPr>
            <a:xfrm>
              <a:off x="0" y="0"/>
              <a:ext cx="94534" cy="94534"/>
            </a:xfrm>
            <a:custGeom>
              <a:avLst/>
              <a:gdLst/>
              <a:ahLst/>
              <a:cxnLst/>
              <a:rect l="l" t="t" r="r" b="b"/>
              <a:pathLst>
                <a:path w="94534" h="94534">
                  <a:moveTo>
                    <a:pt x="0" y="0"/>
                  </a:moveTo>
                  <a:lnTo>
                    <a:pt x="94534" y="0"/>
                  </a:lnTo>
                  <a:lnTo>
                    <a:pt x="94534" y="94534"/>
                  </a:lnTo>
                  <a:lnTo>
                    <a:pt x="0" y="94534"/>
                  </a:lnTo>
                  <a:close/>
                </a:path>
              </a:pathLst>
            </a:custGeom>
            <a:grpFill/>
          </p:spPr>
        </p:sp>
        <p:sp>
          <p:nvSpPr>
            <p:cNvPr id="51" name="TextBox 19">
              <a:extLst>
                <a:ext uri="{FF2B5EF4-FFF2-40B4-BE49-F238E27FC236}">
                  <a16:creationId xmlns:a16="http://schemas.microsoft.com/office/drawing/2014/main" id="{A6255E03-C5BE-FE43-D1E8-AEC3F4A786AE}"/>
                </a:ext>
              </a:extLst>
            </p:cNvPr>
            <p:cNvSpPr txBox="1"/>
            <p:nvPr/>
          </p:nvSpPr>
          <p:spPr>
            <a:xfrm>
              <a:off x="0" y="-19050"/>
              <a:ext cx="94534" cy="113584"/>
            </a:xfrm>
            <a:prstGeom prst="rect">
              <a:avLst/>
            </a:prstGeom>
            <a:grpFill/>
          </p:spPr>
          <p:txBody>
            <a:bodyPr lIns="32003" tIns="32003" rIns="32003" bIns="32003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2" name="Group 25">
            <a:extLst>
              <a:ext uri="{FF2B5EF4-FFF2-40B4-BE49-F238E27FC236}">
                <a16:creationId xmlns:a16="http://schemas.microsoft.com/office/drawing/2014/main" id="{DB07FA69-0457-E9B8-915A-0BC119A0BC6A}"/>
              </a:ext>
            </a:extLst>
          </p:cNvPr>
          <p:cNvGrpSpPr/>
          <p:nvPr/>
        </p:nvGrpSpPr>
        <p:grpSpPr>
          <a:xfrm>
            <a:off x="6112372" y="20814"/>
            <a:ext cx="6080017" cy="208736"/>
            <a:chOff x="0" y="0"/>
            <a:chExt cx="2874516" cy="189069"/>
          </a:xfrm>
          <a:solidFill>
            <a:srgbClr val="FFC000"/>
          </a:solidFill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9B719FB-7D15-2112-FDDA-B315ED60D880}"/>
                </a:ext>
              </a:extLst>
            </p:cNvPr>
            <p:cNvSpPr/>
            <p:nvPr/>
          </p:nvSpPr>
          <p:spPr>
            <a:xfrm>
              <a:off x="0" y="0"/>
              <a:ext cx="2874516" cy="189069"/>
            </a:xfrm>
            <a:custGeom>
              <a:avLst/>
              <a:gdLst/>
              <a:ahLst/>
              <a:cxnLst/>
              <a:rect l="l" t="t" r="r" b="b"/>
              <a:pathLst>
                <a:path w="2874516" h="189069">
                  <a:moveTo>
                    <a:pt x="0" y="0"/>
                  </a:moveTo>
                  <a:lnTo>
                    <a:pt x="2874516" y="0"/>
                  </a:lnTo>
                  <a:lnTo>
                    <a:pt x="2874516" y="189069"/>
                  </a:lnTo>
                  <a:lnTo>
                    <a:pt x="0" y="189069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id="{B42145C9-4E08-A77A-BF71-150D4E15A977}"/>
                </a:ext>
              </a:extLst>
            </p:cNvPr>
            <p:cNvSpPr txBox="1"/>
            <p:nvPr/>
          </p:nvSpPr>
          <p:spPr>
            <a:xfrm>
              <a:off x="0" y="-19050"/>
              <a:ext cx="2874516" cy="208119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5" name="Group 28">
            <a:extLst>
              <a:ext uri="{FF2B5EF4-FFF2-40B4-BE49-F238E27FC236}">
                <a16:creationId xmlns:a16="http://schemas.microsoft.com/office/drawing/2014/main" id="{1E99BA82-B5CD-444F-8F1A-331E0E1892B1}"/>
              </a:ext>
            </a:extLst>
          </p:cNvPr>
          <p:cNvGrpSpPr/>
          <p:nvPr/>
        </p:nvGrpSpPr>
        <p:grpSpPr>
          <a:xfrm>
            <a:off x="6104381" y="6651910"/>
            <a:ext cx="6096000" cy="209249"/>
            <a:chOff x="0" y="0"/>
            <a:chExt cx="4323108" cy="65349"/>
          </a:xfrm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E7D33459-EE10-C73A-71BC-910C0DA828C5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zh-TW" altLang="en-US" sz="1688" dirty="0"/>
            </a:p>
          </p:txBody>
        </p:sp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031A1150-D58C-F2FC-76F4-F29B00350A53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8" name="Group 31">
            <a:extLst>
              <a:ext uri="{FF2B5EF4-FFF2-40B4-BE49-F238E27FC236}">
                <a16:creationId xmlns:a16="http://schemas.microsoft.com/office/drawing/2014/main" id="{E7AA0653-4686-8206-CD37-2673A2274A72}"/>
              </a:ext>
            </a:extLst>
          </p:cNvPr>
          <p:cNvGrpSpPr/>
          <p:nvPr/>
        </p:nvGrpSpPr>
        <p:grpSpPr>
          <a:xfrm>
            <a:off x="0" y="6426130"/>
            <a:ext cx="6096002" cy="209249"/>
            <a:chOff x="0" y="-19050"/>
            <a:chExt cx="4323109" cy="84399"/>
          </a:xfrm>
          <a:solidFill>
            <a:srgbClr val="00499A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7B4ACB93-771D-FA15-D798-8EE2F13DD2E1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grpFill/>
            <a:ln>
              <a:solidFill>
                <a:srgbClr val="121F36"/>
              </a:solidFill>
            </a:ln>
          </p:spPr>
        </p:sp>
        <p:sp>
          <p:nvSpPr>
            <p:cNvPr id="60" name="TextBox 33">
              <a:extLst>
                <a:ext uri="{FF2B5EF4-FFF2-40B4-BE49-F238E27FC236}">
                  <a16:creationId xmlns:a16="http://schemas.microsoft.com/office/drawing/2014/main" id="{C11973E4-415E-160B-FB83-9DDA01E63D65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  <a:grpFill/>
            <a:ln>
              <a:solidFill>
                <a:srgbClr val="121F36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526128E-1BDF-B3AF-2AA5-3C2B9704E1AC}"/>
              </a:ext>
            </a:extLst>
          </p:cNvPr>
          <p:cNvSpPr txBox="1"/>
          <p:nvPr/>
        </p:nvSpPr>
        <p:spPr>
          <a:xfrm>
            <a:off x="736958" y="6602075"/>
            <a:ext cx="4614948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13" dirty="0"/>
              <a:t>Copyright ©2024</a:t>
            </a:r>
            <a:r>
              <a:rPr lang="en-US" altLang="zh-CN" sz="1313" dirty="0"/>
              <a:t> Pyramids Technology Corp. All rights reserved</a:t>
            </a:r>
            <a:endParaRPr lang="en-US" altLang="zh-TW" sz="1313" dirty="0"/>
          </a:p>
        </p:txBody>
      </p:sp>
      <p:pic>
        <p:nvPicPr>
          <p:cNvPr id="2" name="圖片 11">
            <a:extLst>
              <a:ext uri="{FF2B5EF4-FFF2-40B4-BE49-F238E27FC236}">
                <a16:creationId xmlns:a16="http://schemas.microsoft.com/office/drawing/2014/main" id="{F1432C28-E7F2-628B-C3E4-4DF1FF101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05" y="4142614"/>
            <a:ext cx="1442365" cy="1442365"/>
          </a:xfrm>
          <a:prstGeom prst="rect">
            <a:avLst/>
          </a:prstGeom>
        </p:spPr>
      </p:pic>
      <p:pic>
        <p:nvPicPr>
          <p:cNvPr id="3" name="圖片 9">
            <a:extLst>
              <a:ext uri="{FF2B5EF4-FFF2-40B4-BE49-F238E27FC236}">
                <a16:creationId xmlns:a16="http://schemas.microsoft.com/office/drawing/2014/main" id="{D31046D9-ED19-8B96-A6D7-571C1C5D0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57" y="4082811"/>
            <a:ext cx="1507955" cy="150795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E37AB8C-9E17-A2ED-4972-EFA13A03B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59" y="1278743"/>
            <a:ext cx="2985512" cy="42199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5814E67-EC08-CD2D-8ECD-98BBDE1F6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105" y="1278743"/>
            <a:ext cx="2983559" cy="4219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AA2DC37-3245-B212-DD2F-66E0A0D1BA8D}"/>
              </a:ext>
            </a:extLst>
          </p:cNvPr>
          <p:cNvSpPr txBox="1"/>
          <p:nvPr/>
        </p:nvSpPr>
        <p:spPr>
          <a:xfrm>
            <a:off x="736958" y="1541824"/>
            <a:ext cx="610186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 a</a:t>
            </a:r>
            <a:r>
              <a:rPr lang="en-US" altLang="zh-TW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nnual surveillance audits</a:t>
            </a:r>
            <a:r>
              <a:rPr lang="zh-TW" altLang="en-US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date</a:t>
            </a:r>
            <a:r>
              <a:rPr lang="en-US" altLang="zh-TW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zh-TW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TW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 </a:t>
            </a:r>
            <a:r>
              <a:rPr lang="en-US" altLang="zh-TW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</a:t>
            </a:r>
            <a:r>
              <a:rPr lang="zh-TW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9001: 13 March 2024</a:t>
            </a:r>
            <a:r>
              <a:rPr lang="zh-TW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zh-TW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TW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(valid from 13 March 2024 until 13 March 2027)</a:t>
            </a:r>
          </a:p>
          <a:p>
            <a:pPr>
              <a:lnSpc>
                <a:spcPct val="150000"/>
              </a:lnSpc>
            </a:pPr>
            <a:endParaRPr lang="en-US" altLang="zh-TW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TW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</a:t>
            </a:r>
            <a:r>
              <a:rPr lang="zh-TW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 13485: 06 June 2024</a:t>
            </a:r>
            <a:br>
              <a:rPr lang="en-US" altLang="zh-TW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TW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(valid from 08 August 2022 until 08 August 2025)</a:t>
            </a:r>
            <a:endParaRPr lang="zh-TW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58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2A89D-1CA8-A4F4-1BE2-AC4DF5BD2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2">
            <a:extLst>
              <a:ext uri="{FF2B5EF4-FFF2-40B4-BE49-F238E27FC236}">
                <a16:creationId xmlns:a16="http://schemas.microsoft.com/office/drawing/2014/main" id="{6309CCCA-E252-6D58-B44C-0C53AAE37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3" y="4568942"/>
            <a:ext cx="2674877" cy="1951302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F240AA27-AB6E-1CED-2CA7-C2B82B318A47}"/>
              </a:ext>
            </a:extLst>
          </p:cNvPr>
          <p:cNvSpPr txBox="1"/>
          <p:nvPr/>
        </p:nvSpPr>
        <p:spPr>
          <a:xfrm>
            <a:off x="1116662" y="482079"/>
            <a:ext cx="5635830" cy="570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6"/>
              </a:lnSpc>
            </a:pPr>
            <a:r>
              <a:rPr lang="en-US" sz="1675" b="1" dirty="0">
                <a:solidFill>
                  <a:srgbClr val="121F36"/>
                </a:solidFill>
                <a:latin typeface="Open Sans"/>
                <a:ea typeface="Open Sans"/>
                <a:cs typeface="Open Sans"/>
                <a:sym typeface="Open Sans"/>
              </a:rPr>
              <a:t>QUALITY - </a:t>
            </a:r>
            <a:r>
              <a:rPr lang="en-US" altLang="zh-TW" sz="1600" b="1" dirty="0">
                <a:latin typeface="Montserrat" panose="00000500000000000000" pitchFamily="2" charset="0"/>
              </a:rPr>
              <a:t>Real-Time CER Machines &amp; Tool Status</a:t>
            </a:r>
          </a:p>
          <a:p>
            <a:pPr>
              <a:lnSpc>
                <a:spcPts val="2346"/>
              </a:lnSpc>
            </a:pPr>
            <a:r>
              <a:rPr lang="en-US" altLang="zh-TW" sz="1600" b="1" i="0" dirty="0">
                <a:effectLst/>
                <a:latin typeface="var( --e-global-typography-d9677d5-font-family )"/>
              </a:rPr>
              <a:t>Intelligent factory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F9BA9EAA-E06F-36FF-2B56-922CC6A0064D}"/>
              </a:ext>
            </a:extLst>
          </p:cNvPr>
          <p:cNvSpPr txBox="1"/>
          <p:nvPr/>
        </p:nvSpPr>
        <p:spPr>
          <a:xfrm>
            <a:off x="9130501" y="6354519"/>
            <a:ext cx="1023149" cy="25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 |  10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6368CA64-0C37-13BD-2B5E-A450519A40EC}"/>
              </a:ext>
            </a:extLst>
          </p:cNvPr>
          <p:cNvSpPr txBox="1"/>
          <p:nvPr/>
        </p:nvSpPr>
        <p:spPr>
          <a:xfrm>
            <a:off x="5860842" y="-232168"/>
            <a:ext cx="6080017" cy="44020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29"/>
              </a:lnSpc>
            </a:pPr>
            <a:endParaRPr sz="1688" dirty="0"/>
          </a:p>
        </p:txBody>
      </p:sp>
      <p:grpSp>
        <p:nvGrpSpPr>
          <p:cNvPr id="49" name="Group 17">
            <a:extLst>
              <a:ext uri="{FF2B5EF4-FFF2-40B4-BE49-F238E27FC236}">
                <a16:creationId xmlns:a16="http://schemas.microsoft.com/office/drawing/2014/main" id="{CB55D1CB-6EB5-226F-630B-E20F7C485EFA}"/>
              </a:ext>
            </a:extLst>
          </p:cNvPr>
          <p:cNvGrpSpPr/>
          <p:nvPr/>
        </p:nvGrpSpPr>
        <p:grpSpPr>
          <a:xfrm>
            <a:off x="736958" y="507323"/>
            <a:ext cx="226126" cy="226126"/>
            <a:chOff x="0" y="0"/>
            <a:chExt cx="94534" cy="94534"/>
          </a:xfrm>
          <a:solidFill>
            <a:srgbClr val="FFC000"/>
          </a:solidFill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52673974-B7D4-219D-E3EA-E26B1A22C2B0}"/>
                </a:ext>
              </a:extLst>
            </p:cNvPr>
            <p:cNvSpPr/>
            <p:nvPr/>
          </p:nvSpPr>
          <p:spPr>
            <a:xfrm>
              <a:off x="0" y="0"/>
              <a:ext cx="94534" cy="94534"/>
            </a:xfrm>
            <a:custGeom>
              <a:avLst/>
              <a:gdLst/>
              <a:ahLst/>
              <a:cxnLst/>
              <a:rect l="l" t="t" r="r" b="b"/>
              <a:pathLst>
                <a:path w="94534" h="94534">
                  <a:moveTo>
                    <a:pt x="0" y="0"/>
                  </a:moveTo>
                  <a:lnTo>
                    <a:pt x="94534" y="0"/>
                  </a:lnTo>
                  <a:lnTo>
                    <a:pt x="94534" y="94534"/>
                  </a:lnTo>
                  <a:lnTo>
                    <a:pt x="0" y="94534"/>
                  </a:lnTo>
                  <a:close/>
                </a:path>
              </a:pathLst>
            </a:custGeom>
            <a:grpFill/>
          </p:spPr>
        </p:sp>
        <p:sp>
          <p:nvSpPr>
            <p:cNvPr id="51" name="TextBox 19">
              <a:extLst>
                <a:ext uri="{FF2B5EF4-FFF2-40B4-BE49-F238E27FC236}">
                  <a16:creationId xmlns:a16="http://schemas.microsoft.com/office/drawing/2014/main" id="{C06E12AB-9875-0AE6-6CD4-D453035ECAF2}"/>
                </a:ext>
              </a:extLst>
            </p:cNvPr>
            <p:cNvSpPr txBox="1"/>
            <p:nvPr/>
          </p:nvSpPr>
          <p:spPr>
            <a:xfrm>
              <a:off x="0" y="-19050"/>
              <a:ext cx="94534" cy="113584"/>
            </a:xfrm>
            <a:prstGeom prst="rect">
              <a:avLst/>
            </a:prstGeom>
            <a:grpFill/>
          </p:spPr>
          <p:txBody>
            <a:bodyPr lIns="32003" tIns="32003" rIns="32003" bIns="32003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2" name="Group 25">
            <a:extLst>
              <a:ext uri="{FF2B5EF4-FFF2-40B4-BE49-F238E27FC236}">
                <a16:creationId xmlns:a16="http://schemas.microsoft.com/office/drawing/2014/main" id="{F3B2DF4D-6BD1-BD51-7CD9-A3DFE60C2B94}"/>
              </a:ext>
            </a:extLst>
          </p:cNvPr>
          <p:cNvGrpSpPr/>
          <p:nvPr/>
        </p:nvGrpSpPr>
        <p:grpSpPr>
          <a:xfrm>
            <a:off x="6112372" y="20814"/>
            <a:ext cx="6080017" cy="208736"/>
            <a:chOff x="0" y="0"/>
            <a:chExt cx="2874516" cy="189069"/>
          </a:xfrm>
          <a:solidFill>
            <a:srgbClr val="FFC000"/>
          </a:solidFill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C7C0D48E-CD2C-9D96-C766-9DB9D49DC727}"/>
                </a:ext>
              </a:extLst>
            </p:cNvPr>
            <p:cNvSpPr/>
            <p:nvPr/>
          </p:nvSpPr>
          <p:spPr>
            <a:xfrm>
              <a:off x="0" y="0"/>
              <a:ext cx="2874516" cy="189069"/>
            </a:xfrm>
            <a:custGeom>
              <a:avLst/>
              <a:gdLst/>
              <a:ahLst/>
              <a:cxnLst/>
              <a:rect l="l" t="t" r="r" b="b"/>
              <a:pathLst>
                <a:path w="2874516" h="189069">
                  <a:moveTo>
                    <a:pt x="0" y="0"/>
                  </a:moveTo>
                  <a:lnTo>
                    <a:pt x="2874516" y="0"/>
                  </a:lnTo>
                  <a:lnTo>
                    <a:pt x="2874516" y="189069"/>
                  </a:lnTo>
                  <a:lnTo>
                    <a:pt x="0" y="189069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id="{4E0A3036-574C-9356-8734-404EC434CAEE}"/>
                </a:ext>
              </a:extLst>
            </p:cNvPr>
            <p:cNvSpPr txBox="1"/>
            <p:nvPr/>
          </p:nvSpPr>
          <p:spPr>
            <a:xfrm>
              <a:off x="0" y="-19050"/>
              <a:ext cx="2874516" cy="208119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5" name="Group 28">
            <a:extLst>
              <a:ext uri="{FF2B5EF4-FFF2-40B4-BE49-F238E27FC236}">
                <a16:creationId xmlns:a16="http://schemas.microsoft.com/office/drawing/2014/main" id="{4340EA04-B758-8A14-03AA-68CB633F1E73}"/>
              </a:ext>
            </a:extLst>
          </p:cNvPr>
          <p:cNvGrpSpPr/>
          <p:nvPr/>
        </p:nvGrpSpPr>
        <p:grpSpPr>
          <a:xfrm>
            <a:off x="6104381" y="6651910"/>
            <a:ext cx="6096000" cy="209249"/>
            <a:chOff x="0" y="0"/>
            <a:chExt cx="4323108" cy="65349"/>
          </a:xfrm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E85E8583-813F-9705-1915-BF13538B6113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zh-TW" altLang="en-US" sz="1688" dirty="0"/>
            </a:p>
          </p:txBody>
        </p:sp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B9A39B49-9BFF-BDE2-053A-5A6DFEDCD3E7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8" name="Group 31">
            <a:extLst>
              <a:ext uri="{FF2B5EF4-FFF2-40B4-BE49-F238E27FC236}">
                <a16:creationId xmlns:a16="http://schemas.microsoft.com/office/drawing/2014/main" id="{37681056-E6D3-2F9A-F072-01BF6B2F9885}"/>
              </a:ext>
            </a:extLst>
          </p:cNvPr>
          <p:cNvGrpSpPr/>
          <p:nvPr/>
        </p:nvGrpSpPr>
        <p:grpSpPr>
          <a:xfrm>
            <a:off x="0" y="6426130"/>
            <a:ext cx="6096002" cy="209249"/>
            <a:chOff x="0" y="-19050"/>
            <a:chExt cx="4323109" cy="84399"/>
          </a:xfrm>
          <a:solidFill>
            <a:srgbClr val="00499A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6648CED7-55AC-C344-37F8-723C34DF8EC3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grpFill/>
            <a:ln>
              <a:solidFill>
                <a:srgbClr val="121F36"/>
              </a:solidFill>
            </a:ln>
          </p:spPr>
        </p:sp>
        <p:sp>
          <p:nvSpPr>
            <p:cNvPr id="60" name="TextBox 33">
              <a:extLst>
                <a:ext uri="{FF2B5EF4-FFF2-40B4-BE49-F238E27FC236}">
                  <a16:creationId xmlns:a16="http://schemas.microsoft.com/office/drawing/2014/main" id="{94DEBD46-864F-4AE6-4A11-CCB5C381CA7F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  <a:grpFill/>
            <a:ln>
              <a:solidFill>
                <a:srgbClr val="121F36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56A0C7B5-E6A8-E280-C5BE-84269FCB409D}"/>
              </a:ext>
            </a:extLst>
          </p:cNvPr>
          <p:cNvSpPr txBox="1"/>
          <p:nvPr/>
        </p:nvSpPr>
        <p:spPr>
          <a:xfrm>
            <a:off x="736958" y="6602075"/>
            <a:ext cx="4614948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13" dirty="0"/>
              <a:t>Copyright ©2024</a:t>
            </a:r>
            <a:r>
              <a:rPr lang="en-US" altLang="zh-CN" sz="1313" dirty="0"/>
              <a:t> Pyramids Technology Corp. All rights reserved</a:t>
            </a:r>
            <a:endParaRPr lang="en-US" altLang="zh-TW" sz="1313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C37112C-D4CB-5599-C64B-BF23C40A0C12}"/>
              </a:ext>
            </a:extLst>
          </p:cNvPr>
          <p:cNvSpPr txBox="1"/>
          <p:nvPr/>
        </p:nvSpPr>
        <p:spPr>
          <a:xfrm>
            <a:off x="736958" y="1442873"/>
            <a:ext cx="575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AIoM injection machine networking system to provide machine management, process monitoring, process history. In time alerts via app message to notify molding process variations.</a:t>
            </a:r>
          </a:p>
          <a:p>
            <a:endParaRPr lang="en-US" altLang="zh-TW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Pyramids Advanced Molding Department has developed a dedicated website managing the status of all CER machines and tooling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87D206F-8B78-ED9F-0718-2C0217394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170" y="261405"/>
            <a:ext cx="5072924" cy="362586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96D2193-C379-3C88-CA16-24EBC1B1F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169" y="3516672"/>
            <a:ext cx="5072919" cy="2855351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C28D51DB-8AD7-9FED-BB6F-14CD2DFCC5FB}"/>
              </a:ext>
            </a:extLst>
          </p:cNvPr>
          <p:cNvSpPr/>
          <p:nvPr/>
        </p:nvSpPr>
        <p:spPr>
          <a:xfrm>
            <a:off x="9794970" y="1609716"/>
            <a:ext cx="703044" cy="9376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4">
            <a:extLst>
              <a:ext uri="{FF2B5EF4-FFF2-40B4-BE49-F238E27FC236}">
                <a16:creationId xmlns:a16="http://schemas.microsoft.com/office/drawing/2014/main" id="{7B8D1AA5-9C62-A314-1157-3A99CB65E2F3}"/>
              </a:ext>
            </a:extLst>
          </p:cNvPr>
          <p:cNvCxnSpPr>
            <a:cxnSpLocks/>
          </p:cNvCxnSpPr>
          <p:nvPr/>
        </p:nvCxnSpPr>
        <p:spPr>
          <a:xfrm flipH="1">
            <a:off x="7957038" y="2547316"/>
            <a:ext cx="2196612" cy="103115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2">
            <a:extLst>
              <a:ext uri="{FF2B5EF4-FFF2-40B4-BE49-F238E27FC236}">
                <a16:creationId xmlns:a16="http://schemas.microsoft.com/office/drawing/2014/main" id="{AFB0F5F2-395A-833A-8C6F-615CAFE7B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001" y="4695705"/>
            <a:ext cx="2363896" cy="17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91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5CFD3-8693-8248-8ECC-47C6710CB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CFC41D54-AE93-4054-86D1-77E54EDA023E}"/>
              </a:ext>
            </a:extLst>
          </p:cNvPr>
          <p:cNvSpPr txBox="1"/>
          <p:nvPr/>
        </p:nvSpPr>
        <p:spPr>
          <a:xfrm>
            <a:off x="1116662" y="482079"/>
            <a:ext cx="4659884" cy="276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6"/>
              </a:lnSpc>
            </a:pPr>
            <a:r>
              <a:rPr lang="en-US" sz="1675" b="1" dirty="0">
                <a:solidFill>
                  <a:srgbClr val="121F36"/>
                </a:solidFill>
                <a:latin typeface="Open Sans"/>
                <a:ea typeface="Open Sans"/>
                <a:cs typeface="Open Sans"/>
                <a:sym typeface="Open Sans"/>
              </a:rPr>
              <a:t>Other Manufacturing Process That We Do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33BF59C7-DAF5-1AED-8522-DD74BED9DFEB}"/>
              </a:ext>
            </a:extLst>
          </p:cNvPr>
          <p:cNvSpPr txBox="1"/>
          <p:nvPr/>
        </p:nvSpPr>
        <p:spPr>
          <a:xfrm>
            <a:off x="9130501" y="6354519"/>
            <a:ext cx="1023149" cy="25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 |  11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CBE5EAFD-A246-BEC3-DE3E-EFAFD6DA6A72}"/>
              </a:ext>
            </a:extLst>
          </p:cNvPr>
          <p:cNvSpPr txBox="1"/>
          <p:nvPr/>
        </p:nvSpPr>
        <p:spPr>
          <a:xfrm>
            <a:off x="5860842" y="-232168"/>
            <a:ext cx="6080017" cy="44020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29"/>
              </a:lnSpc>
            </a:pPr>
            <a:endParaRPr sz="1688" dirty="0"/>
          </a:p>
        </p:txBody>
      </p:sp>
      <p:grpSp>
        <p:nvGrpSpPr>
          <p:cNvPr id="49" name="Group 17">
            <a:extLst>
              <a:ext uri="{FF2B5EF4-FFF2-40B4-BE49-F238E27FC236}">
                <a16:creationId xmlns:a16="http://schemas.microsoft.com/office/drawing/2014/main" id="{AA82B214-4621-A187-46B9-E4BAF981EE01}"/>
              </a:ext>
            </a:extLst>
          </p:cNvPr>
          <p:cNvGrpSpPr/>
          <p:nvPr/>
        </p:nvGrpSpPr>
        <p:grpSpPr>
          <a:xfrm>
            <a:off x="736958" y="507323"/>
            <a:ext cx="226126" cy="226126"/>
            <a:chOff x="0" y="0"/>
            <a:chExt cx="94534" cy="94534"/>
          </a:xfrm>
          <a:solidFill>
            <a:srgbClr val="FFC000"/>
          </a:solidFill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5D1C717-AC34-4239-622E-6A8C87120547}"/>
                </a:ext>
              </a:extLst>
            </p:cNvPr>
            <p:cNvSpPr/>
            <p:nvPr/>
          </p:nvSpPr>
          <p:spPr>
            <a:xfrm>
              <a:off x="0" y="0"/>
              <a:ext cx="94534" cy="94534"/>
            </a:xfrm>
            <a:custGeom>
              <a:avLst/>
              <a:gdLst/>
              <a:ahLst/>
              <a:cxnLst/>
              <a:rect l="l" t="t" r="r" b="b"/>
              <a:pathLst>
                <a:path w="94534" h="94534">
                  <a:moveTo>
                    <a:pt x="0" y="0"/>
                  </a:moveTo>
                  <a:lnTo>
                    <a:pt x="94534" y="0"/>
                  </a:lnTo>
                  <a:lnTo>
                    <a:pt x="94534" y="94534"/>
                  </a:lnTo>
                  <a:lnTo>
                    <a:pt x="0" y="94534"/>
                  </a:lnTo>
                  <a:close/>
                </a:path>
              </a:pathLst>
            </a:custGeom>
            <a:grpFill/>
          </p:spPr>
        </p:sp>
        <p:sp>
          <p:nvSpPr>
            <p:cNvPr id="51" name="TextBox 19">
              <a:extLst>
                <a:ext uri="{FF2B5EF4-FFF2-40B4-BE49-F238E27FC236}">
                  <a16:creationId xmlns:a16="http://schemas.microsoft.com/office/drawing/2014/main" id="{C994E3A5-A8EE-7DAA-FA9C-E21E52BAD5B8}"/>
                </a:ext>
              </a:extLst>
            </p:cNvPr>
            <p:cNvSpPr txBox="1"/>
            <p:nvPr/>
          </p:nvSpPr>
          <p:spPr>
            <a:xfrm>
              <a:off x="0" y="-19050"/>
              <a:ext cx="94534" cy="113584"/>
            </a:xfrm>
            <a:prstGeom prst="rect">
              <a:avLst/>
            </a:prstGeom>
            <a:grpFill/>
          </p:spPr>
          <p:txBody>
            <a:bodyPr lIns="32003" tIns="32003" rIns="32003" bIns="32003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2" name="Group 25">
            <a:extLst>
              <a:ext uri="{FF2B5EF4-FFF2-40B4-BE49-F238E27FC236}">
                <a16:creationId xmlns:a16="http://schemas.microsoft.com/office/drawing/2014/main" id="{F3CD4FB4-39F7-C7F6-4C85-380E17070EE0}"/>
              </a:ext>
            </a:extLst>
          </p:cNvPr>
          <p:cNvGrpSpPr/>
          <p:nvPr/>
        </p:nvGrpSpPr>
        <p:grpSpPr>
          <a:xfrm>
            <a:off x="6112372" y="20814"/>
            <a:ext cx="6080017" cy="208736"/>
            <a:chOff x="0" y="0"/>
            <a:chExt cx="2874516" cy="189069"/>
          </a:xfrm>
          <a:solidFill>
            <a:srgbClr val="FFC000"/>
          </a:solidFill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7E51EFD1-3F32-3153-BC42-0472202B2EFB}"/>
                </a:ext>
              </a:extLst>
            </p:cNvPr>
            <p:cNvSpPr/>
            <p:nvPr/>
          </p:nvSpPr>
          <p:spPr>
            <a:xfrm>
              <a:off x="0" y="0"/>
              <a:ext cx="2874516" cy="189069"/>
            </a:xfrm>
            <a:custGeom>
              <a:avLst/>
              <a:gdLst/>
              <a:ahLst/>
              <a:cxnLst/>
              <a:rect l="l" t="t" r="r" b="b"/>
              <a:pathLst>
                <a:path w="2874516" h="189069">
                  <a:moveTo>
                    <a:pt x="0" y="0"/>
                  </a:moveTo>
                  <a:lnTo>
                    <a:pt x="2874516" y="0"/>
                  </a:lnTo>
                  <a:lnTo>
                    <a:pt x="2874516" y="189069"/>
                  </a:lnTo>
                  <a:lnTo>
                    <a:pt x="0" y="189069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id="{E1E98037-D517-BAD0-A299-5BEF6B2895E4}"/>
                </a:ext>
              </a:extLst>
            </p:cNvPr>
            <p:cNvSpPr txBox="1"/>
            <p:nvPr/>
          </p:nvSpPr>
          <p:spPr>
            <a:xfrm>
              <a:off x="0" y="-19050"/>
              <a:ext cx="2874516" cy="208119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5" name="Group 28">
            <a:extLst>
              <a:ext uri="{FF2B5EF4-FFF2-40B4-BE49-F238E27FC236}">
                <a16:creationId xmlns:a16="http://schemas.microsoft.com/office/drawing/2014/main" id="{9C6F2952-17BF-DF9C-47A6-5F054B71D61F}"/>
              </a:ext>
            </a:extLst>
          </p:cNvPr>
          <p:cNvGrpSpPr/>
          <p:nvPr/>
        </p:nvGrpSpPr>
        <p:grpSpPr>
          <a:xfrm>
            <a:off x="6104381" y="6651910"/>
            <a:ext cx="6096000" cy="209249"/>
            <a:chOff x="0" y="0"/>
            <a:chExt cx="4323108" cy="65349"/>
          </a:xfrm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81449A28-E333-EC2D-4730-91991EAC3A76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zh-TW" altLang="en-US" sz="1688" dirty="0"/>
            </a:p>
          </p:txBody>
        </p:sp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64F54ACD-5335-85F8-C32D-9B4327EE59B4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8" name="Group 31">
            <a:extLst>
              <a:ext uri="{FF2B5EF4-FFF2-40B4-BE49-F238E27FC236}">
                <a16:creationId xmlns:a16="http://schemas.microsoft.com/office/drawing/2014/main" id="{BAD72514-3324-1ECB-0B1E-3417C7142622}"/>
              </a:ext>
            </a:extLst>
          </p:cNvPr>
          <p:cNvGrpSpPr/>
          <p:nvPr/>
        </p:nvGrpSpPr>
        <p:grpSpPr>
          <a:xfrm>
            <a:off x="0" y="6426130"/>
            <a:ext cx="6096002" cy="209249"/>
            <a:chOff x="0" y="-19050"/>
            <a:chExt cx="4323109" cy="84399"/>
          </a:xfrm>
          <a:solidFill>
            <a:srgbClr val="00499A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A73497AE-F8A2-B4D3-3425-6B6DA6F4BE4E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grpFill/>
            <a:ln>
              <a:solidFill>
                <a:srgbClr val="121F36"/>
              </a:solidFill>
            </a:ln>
          </p:spPr>
        </p:sp>
        <p:sp>
          <p:nvSpPr>
            <p:cNvPr id="60" name="TextBox 33">
              <a:extLst>
                <a:ext uri="{FF2B5EF4-FFF2-40B4-BE49-F238E27FC236}">
                  <a16:creationId xmlns:a16="http://schemas.microsoft.com/office/drawing/2014/main" id="{A8A5AAD2-39C0-C07F-B0FD-A0334D6FAEBC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  <a:grpFill/>
            <a:ln>
              <a:solidFill>
                <a:srgbClr val="121F36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34386F74-32DB-3365-EBD3-C4DDA7343D31}"/>
              </a:ext>
            </a:extLst>
          </p:cNvPr>
          <p:cNvSpPr txBox="1"/>
          <p:nvPr/>
        </p:nvSpPr>
        <p:spPr>
          <a:xfrm>
            <a:off x="736958" y="6602075"/>
            <a:ext cx="4614948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13" dirty="0"/>
              <a:t>Copyright ©2024</a:t>
            </a:r>
            <a:r>
              <a:rPr lang="en-US" altLang="zh-CN" sz="1313" dirty="0"/>
              <a:t> Pyramids Technology Corp. All rights reserved</a:t>
            </a:r>
            <a:endParaRPr lang="en-US" altLang="zh-TW" sz="1313" dirty="0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3F5E709B-0062-7DC3-DA3A-3E72C89B680C}"/>
              </a:ext>
            </a:extLst>
          </p:cNvPr>
          <p:cNvSpPr txBox="1"/>
          <p:nvPr/>
        </p:nvSpPr>
        <p:spPr>
          <a:xfrm>
            <a:off x="811944" y="1013258"/>
            <a:ext cx="9943605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solidFill>
                  <a:srgbClr val="00499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Metal Service: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Aluminum Extrusion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Die Casting Aluminum, Magnesium, Zinc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Sand Cast- Conventionally and Automated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Cavity &amp;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Investment Casting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Stamping &amp; Sheet Metal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 Slide and Progressive die production (Stamping)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MIM (Metal Injection Molding)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CNC (Precision Machining)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Powdered Metallurgy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Tube Bending </a:t>
            </a:r>
          </a:p>
          <a:p>
            <a:r>
              <a:rPr lang="en-US" altLang="zh-TW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and more…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1400" dirty="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786A721-221E-852B-6797-109399B6C93D}"/>
              </a:ext>
            </a:extLst>
          </p:cNvPr>
          <p:cNvSpPr txBox="1"/>
          <p:nvPr/>
        </p:nvSpPr>
        <p:spPr>
          <a:xfrm>
            <a:off x="845621" y="4259687"/>
            <a:ext cx="6309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solidFill>
                  <a:srgbClr val="00499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Plastic Service: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Compression Molding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Injection Molding – Cleanroom / Non-Cleanroom Environment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Vacuum Forming</a:t>
            </a:r>
          </a:p>
          <a:p>
            <a:r>
              <a:rPr lang="en-US" altLang="zh-TW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and more…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6D3C2FE6-CF44-8303-64E6-1012AE1CFFAB}"/>
              </a:ext>
            </a:extLst>
          </p:cNvPr>
          <p:cNvSpPr txBox="1"/>
          <p:nvPr/>
        </p:nvSpPr>
        <p:spPr>
          <a:xfrm>
            <a:off x="6424489" y="1088351"/>
            <a:ext cx="5373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u="sng" dirty="0">
                <a:solidFill>
                  <a:srgbClr val="00499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LSR Service: </a:t>
            </a:r>
            <a:r>
              <a:rPr lang="en-US" sz="1600" b="1" u="sng" dirty="0">
                <a:solidFill>
                  <a:srgbClr val="00499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In House Primer application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Cleanroom Production Environment</a:t>
            </a:r>
          </a:p>
          <a:p>
            <a:r>
              <a:rPr lang="en-US" altLang="zh-TW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and more…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C0264EE2-E6CA-0E9F-6631-9A56DF39DA50}"/>
              </a:ext>
            </a:extLst>
          </p:cNvPr>
          <p:cNvSpPr txBox="1"/>
          <p:nvPr/>
        </p:nvSpPr>
        <p:spPr>
          <a:xfrm>
            <a:off x="6424489" y="2818669"/>
            <a:ext cx="4492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solidFill>
                  <a:srgbClr val="00499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Services: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Wire Forming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Laser cutting/ engraving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and more…</a:t>
            </a:r>
          </a:p>
        </p:txBody>
      </p:sp>
    </p:spTree>
    <p:extLst>
      <p:ext uri="{BB962C8B-B14F-4D97-AF65-F5344CB8AC3E}">
        <p14:creationId xmlns:p14="http://schemas.microsoft.com/office/powerpoint/2010/main" val="2593427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F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B1DB43C-CA83-4B25-A2A7-0E376A863684}"/>
              </a:ext>
            </a:extLst>
          </p:cNvPr>
          <p:cNvSpPr/>
          <p:nvPr/>
        </p:nvSpPr>
        <p:spPr>
          <a:xfrm>
            <a:off x="409385" y="1947000"/>
            <a:ext cx="5929870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en-US" altLang="zh-CN" sz="5500" b="1" spc="-300" dirty="0">
                <a:solidFill>
                  <a:schemeClr val="bg1"/>
                </a:solidFill>
                <a:latin typeface="+mn-ea"/>
              </a:rPr>
              <a:t>Contact Us</a:t>
            </a:r>
            <a:endParaRPr lang="zh-CN" altLang="en-US" sz="4500" b="1" spc="-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388699-7060-828D-6B02-4C560368D70F}"/>
              </a:ext>
            </a:extLst>
          </p:cNvPr>
          <p:cNvSpPr/>
          <p:nvPr/>
        </p:nvSpPr>
        <p:spPr>
          <a:xfrm>
            <a:off x="2263580" y="3239515"/>
            <a:ext cx="5165498" cy="523220"/>
          </a:xfrm>
          <a:prstGeom prst="rect">
            <a:avLst/>
          </a:prstGeom>
          <a:noFill/>
          <a:ln>
            <a:noFill/>
          </a:ln>
          <a:effectLst>
            <a:outerShdw blurRad="50800" dist="50800" dir="2400000" algn="ctr" rotWithShape="0">
              <a:srgbClr val="000000">
                <a:alpha val="99000"/>
              </a:srgb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1300" b="1" spc="3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E-mail</a:t>
            </a:r>
            <a:r>
              <a:rPr lang="en-US" altLang="zh-CN" sz="1400" b="1" spc="3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 sz="1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info@pyramids.com.tw</a:t>
            </a:r>
            <a:endParaRPr lang="en-US" altLang="zh-CN" sz="14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spc="3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Website</a:t>
            </a:r>
            <a:r>
              <a:rPr lang="en-US" altLang="zh-CN" sz="1400" b="1" spc="3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 sz="1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https://www.pyramids-tw.com/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E17DBDF-BD74-E422-B5CF-0BEE29DD04CC}"/>
              </a:ext>
            </a:extLst>
          </p:cNvPr>
          <p:cNvSpPr/>
          <p:nvPr/>
        </p:nvSpPr>
        <p:spPr>
          <a:xfrm>
            <a:off x="2282630" y="3709217"/>
            <a:ext cx="5165498" cy="830997"/>
          </a:xfrm>
          <a:prstGeom prst="rect">
            <a:avLst/>
          </a:prstGeom>
          <a:noFill/>
          <a:ln>
            <a:noFill/>
          </a:ln>
          <a:effectLst>
            <a:outerShdw blurRad="50800" dist="50800" dir="2400000" algn="ctr" rotWithShape="0">
              <a:srgbClr val="000000">
                <a:alpha val="99000"/>
              </a:srgb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TW" sz="1200" b="1" spc="3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Phone: </a:t>
            </a:r>
            <a:r>
              <a:rPr lang="en-US" altLang="zh-TW" sz="12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TW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886-2-8292-3286</a:t>
            </a:r>
          </a:p>
          <a:p>
            <a:r>
              <a:rPr lang="en-US" altLang="zh-TW" sz="1200" b="1" spc="3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Address:</a:t>
            </a:r>
            <a:r>
              <a:rPr lang="en-US" altLang="zh-TW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No. 222, Sec. 2, Chengtai Rd. Wugu Dist. New Taipei City 248, Taiwan, R.O.C.</a:t>
            </a:r>
          </a:p>
          <a:p>
            <a:endParaRPr lang="en-US" altLang="zh-TW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6124E42B-7FA2-A3B4-CDCF-BB3D83E96E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89" flipH="1">
            <a:off x="7665103" y="76200"/>
            <a:ext cx="4663632" cy="68199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6D978A5-6E99-403D-D0D2-0374A55DFB4B}"/>
              </a:ext>
            </a:extLst>
          </p:cNvPr>
          <p:cNvSpPr txBox="1"/>
          <p:nvPr/>
        </p:nvSpPr>
        <p:spPr>
          <a:xfrm>
            <a:off x="2240135" y="2720460"/>
            <a:ext cx="642815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900" dirty="0">
                <a:solidFill>
                  <a:srgbClr val="FFFFFF"/>
                </a:solidFill>
              </a:rPr>
              <a:t>Your Reliable Medical Contract Manufacturer</a:t>
            </a:r>
            <a:endParaRPr lang="zh-TW" altLang="en-US" sz="1900" dirty="0">
              <a:solidFill>
                <a:srgbClr val="FFFFFF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4F61630-D4A4-D969-FC8A-337EFC2E8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30" y="2111847"/>
            <a:ext cx="795825" cy="66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4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23A8A-66C5-1034-A0F6-323C3EDA2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8EB85D22-A879-2E76-792E-7CFC7C67AAF9}"/>
              </a:ext>
            </a:extLst>
          </p:cNvPr>
          <p:cNvSpPr txBox="1"/>
          <p:nvPr/>
        </p:nvSpPr>
        <p:spPr>
          <a:xfrm>
            <a:off x="2325530" y="897000"/>
            <a:ext cx="2584073" cy="276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6"/>
              </a:lnSpc>
            </a:pPr>
            <a:r>
              <a:rPr lang="en-US" sz="1675" b="1" dirty="0">
                <a:solidFill>
                  <a:srgbClr val="121F36"/>
                </a:solidFill>
                <a:latin typeface="Open Sans"/>
                <a:ea typeface="Open Sans"/>
                <a:cs typeface="Open Sans"/>
                <a:sym typeface="Open Sans"/>
              </a:rPr>
              <a:t>HISTORY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634BFA8-2037-699A-D284-BA54F2594613}"/>
              </a:ext>
            </a:extLst>
          </p:cNvPr>
          <p:cNvSpPr txBox="1"/>
          <p:nvPr/>
        </p:nvSpPr>
        <p:spPr>
          <a:xfrm>
            <a:off x="1980282" y="1632890"/>
            <a:ext cx="6698768" cy="466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r>
              <a:rPr lang="en-US" sz="4800" dirty="0">
                <a:solidFill>
                  <a:srgbClr val="121F36"/>
                </a:solidFill>
                <a:latin typeface="Open Sans Extra Bold"/>
                <a:ea typeface="Open Sans Extra Bold"/>
                <a:cs typeface="Open Sans Extra Bold"/>
                <a:sym typeface="Open Sans Extra Bold"/>
                <a:hlinkClick r:id="rId2"/>
              </a:rPr>
              <a:t>Our Journey of Evolution</a:t>
            </a:r>
            <a:endParaRPr lang="en-US" sz="4800" dirty="0">
              <a:solidFill>
                <a:srgbClr val="121F36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5D5FC53-843A-3A17-7030-AC7E2C449062}"/>
              </a:ext>
            </a:extLst>
          </p:cNvPr>
          <p:cNvGrpSpPr/>
          <p:nvPr/>
        </p:nvGrpSpPr>
        <p:grpSpPr>
          <a:xfrm>
            <a:off x="7330" y="3286866"/>
            <a:ext cx="2016253" cy="1920379"/>
            <a:chOff x="0" y="0"/>
            <a:chExt cx="831811" cy="792258"/>
          </a:xfrm>
          <a:solidFill>
            <a:srgbClr val="FFC000"/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C43C94B-369E-673C-EDA4-B40FFB37E08C}"/>
                </a:ext>
              </a:extLst>
            </p:cNvPr>
            <p:cNvSpPr/>
            <p:nvPr/>
          </p:nvSpPr>
          <p:spPr>
            <a:xfrm>
              <a:off x="0" y="0"/>
              <a:ext cx="831811" cy="792258"/>
            </a:xfrm>
            <a:custGeom>
              <a:avLst/>
              <a:gdLst/>
              <a:ahLst/>
              <a:cxnLst/>
              <a:rect l="l" t="t" r="r" b="b"/>
              <a:pathLst>
                <a:path w="831811" h="792258">
                  <a:moveTo>
                    <a:pt x="0" y="0"/>
                  </a:moveTo>
                  <a:lnTo>
                    <a:pt x="831811" y="0"/>
                  </a:lnTo>
                  <a:lnTo>
                    <a:pt x="831811" y="792258"/>
                  </a:lnTo>
                  <a:lnTo>
                    <a:pt x="0" y="792258"/>
                  </a:lnTo>
                  <a:close/>
                </a:path>
              </a:pathLst>
            </a:custGeom>
            <a:grpFill/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B201BFC7-1113-D49E-4DAD-71C6748EE7C4}"/>
                </a:ext>
              </a:extLst>
            </p:cNvPr>
            <p:cNvSpPr txBox="1"/>
            <p:nvPr/>
          </p:nvSpPr>
          <p:spPr>
            <a:xfrm>
              <a:off x="0" y="-19050"/>
              <a:ext cx="831811" cy="811308"/>
            </a:xfrm>
            <a:prstGeom prst="rect">
              <a:avLst/>
            </a:prstGeom>
            <a:grpFill/>
          </p:spPr>
          <p:txBody>
            <a:bodyPr lIns="27625" tIns="27625" rIns="27625" bIns="27625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6110BF48-69F0-9A1B-1CFA-646FDCF8DA5B}"/>
              </a:ext>
            </a:extLst>
          </p:cNvPr>
          <p:cNvSpPr txBox="1"/>
          <p:nvPr/>
        </p:nvSpPr>
        <p:spPr>
          <a:xfrm>
            <a:off x="272157" y="3478907"/>
            <a:ext cx="780295" cy="372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6"/>
              </a:lnSpc>
            </a:pPr>
            <a:r>
              <a:rPr lang="en-US" sz="2247" dirty="0">
                <a:latin typeface="Open Sans"/>
                <a:ea typeface="Open Sans"/>
                <a:cs typeface="Open Sans"/>
                <a:sym typeface="Open Sans"/>
              </a:rPr>
              <a:t>1995</a:t>
            </a: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BCF8D65C-3BF2-9298-A640-2CB08B1D70FC}"/>
              </a:ext>
            </a:extLst>
          </p:cNvPr>
          <p:cNvSpPr/>
          <p:nvPr/>
        </p:nvSpPr>
        <p:spPr>
          <a:xfrm>
            <a:off x="272158" y="3946995"/>
            <a:ext cx="1499513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95C7A26-ABB4-1B40-BD7F-9FF36472EB48}"/>
              </a:ext>
            </a:extLst>
          </p:cNvPr>
          <p:cNvSpPr txBox="1"/>
          <p:nvPr/>
        </p:nvSpPr>
        <p:spPr>
          <a:xfrm>
            <a:off x="278615" y="4067242"/>
            <a:ext cx="1493055" cy="504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2"/>
              </a:lnSpc>
              <a:spcBef>
                <a:spcPct val="0"/>
              </a:spcBef>
            </a:pPr>
            <a:r>
              <a:rPr lang="en-US" altLang="zh-TW" sz="1200" dirty="0"/>
              <a:t>The year Pyramids Technology is established</a:t>
            </a:r>
            <a:endParaRPr lang="en-US" sz="1200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85DAAC41-EB66-4208-BB33-3A1FFD17B25E}"/>
              </a:ext>
            </a:extLst>
          </p:cNvPr>
          <p:cNvGrpSpPr/>
          <p:nvPr/>
        </p:nvGrpSpPr>
        <p:grpSpPr>
          <a:xfrm>
            <a:off x="4073361" y="3286866"/>
            <a:ext cx="2016253" cy="1920379"/>
            <a:chOff x="0" y="0"/>
            <a:chExt cx="831811" cy="792258"/>
          </a:xfrm>
          <a:solidFill>
            <a:srgbClr val="FFC000"/>
          </a:solidFill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5127F05-8450-B496-FAF0-F9D30918E4A2}"/>
                </a:ext>
              </a:extLst>
            </p:cNvPr>
            <p:cNvSpPr/>
            <p:nvPr/>
          </p:nvSpPr>
          <p:spPr>
            <a:xfrm>
              <a:off x="0" y="0"/>
              <a:ext cx="831811" cy="792258"/>
            </a:xfrm>
            <a:custGeom>
              <a:avLst/>
              <a:gdLst/>
              <a:ahLst/>
              <a:cxnLst/>
              <a:rect l="l" t="t" r="r" b="b"/>
              <a:pathLst>
                <a:path w="831811" h="792258">
                  <a:moveTo>
                    <a:pt x="0" y="0"/>
                  </a:moveTo>
                  <a:lnTo>
                    <a:pt x="831811" y="0"/>
                  </a:lnTo>
                  <a:lnTo>
                    <a:pt x="831811" y="792258"/>
                  </a:lnTo>
                  <a:lnTo>
                    <a:pt x="0" y="792258"/>
                  </a:lnTo>
                  <a:close/>
                </a:path>
              </a:pathLst>
            </a:custGeom>
            <a:grpFill/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74EC6C7-5F88-D85A-7C0E-22605522206F}"/>
                </a:ext>
              </a:extLst>
            </p:cNvPr>
            <p:cNvSpPr txBox="1"/>
            <p:nvPr/>
          </p:nvSpPr>
          <p:spPr>
            <a:xfrm>
              <a:off x="0" y="-19050"/>
              <a:ext cx="831811" cy="811308"/>
            </a:xfrm>
            <a:prstGeom prst="rect">
              <a:avLst/>
            </a:prstGeom>
            <a:grpFill/>
          </p:spPr>
          <p:txBody>
            <a:bodyPr lIns="27625" tIns="27625" rIns="27625" bIns="27625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7C625E60-C01E-0B46-29D0-BFA26249DA65}"/>
              </a:ext>
            </a:extLst>
          </p:cNvPr>
          <p:cNvSpPr txBox="1"/>
          <p:nvPr/>
        </p:nvSpPr>
        <p:spPr>
          <a:xfrm>
            <a:off x="4355915" y="3474208"/>
            <a:ext cx="782486" cy="372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6"/>
              </a:lnSpc>
            </a:pPr>
            <a:r>
              <a:rPr lang="en-US" sz="2247" dirty="0">
                <a:latin typeface="Open Sans"/>
                <a:ea typeface="Open Sans"/>
                <a:cs typeface="Open Sans"/>
                <a:sym typeface="Open Sans"/>
              </a:rPr>
              <a:t>2002</a:t>
            </a:r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94D4E502-356E-9EC5-ED8B-85C5BCBD6E4A}"/>
              </a:ext>
            </a:extLst>
          </p:cNvPr>
          <p:cNvSpPr/>
          <p:nvPr/>
        </p:nvSpPr>
        <p:spPr>
          <a:xfrm>
            <a:off x="4325274" y="3946995"/>
            <a:ext cx="1499513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847CDBA-715B-BB31-B531-0166FFE96145}"/>
              </a:ext>
            </a:extLst>
          </p:cNvPr>
          <p:cNvSpPr txBox="1"/>
          <p:nvPr/>
        </p:nvSpPr>
        <p:spPr>
          <a:xfrm>
            <a:off x="4331732" y="4022325"/>
            <a:ext cx="1493055" cy="52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200" dirty="0"/>
              <a:t>E</a:t>
            </a:r>
            <a:r>
              <a:rPr lang="en-US" altLang="zh-TW" sz="1200" dirty="0">
                <a:solidFill>
                  <a:schemeClr val="tx1"/>
                </a:solidFill>
                <a:latin typeface="+mn-lt"/>
              </a:rPr>
              <a:t>stablish the first assembly line</a:t>
            </a: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F6E049E6-9A0B-A300-418B-40D4B37DF845}"/>
              </a:ext>
            </a:extLst>
          </p:cNvPr>
          <p:cNvGrpSpPr/>
          <p:nvPr/>
        </p:nvGrpSpPr>
        <p:grpSpPr>
          <a:xfrm>
            <a:off x="2040346" y="3286866"/>
            <a:ext cx="2016253" cy="1920379"/>
            <a:chOff x="0" y="0"/>
            <a:chExt cx="831811" cy="792258"/>
          </a:xfrm>
          <a:solidFill>
            <a:srgbClr val="D6D6D6"/>
          </a:solidFill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17923FF7-477C-679B-118C-3FA384807DCA}"/>
                </a:ext>
              </a:extLst>
            </p:cNvPr>
            <p:cNvSpPr/>
            <p:nvPr/>
          </p:nvSpPr>
          <p:spPr>
            <a:xfrm>
              <a:off x="0" y="0"/>
              <a:ext cx="831811" cy="792258"/>
            </a:xfrm>
            <a:custGeom>
              <a:avLst/>
              <a:gdLst/>
              <a:ahLst/>
              <a:cxnLst/>
              <a:rect l="l" t="t" r="r" b="b"/>
              <a:pathLst>
                <a:path w="831811" h="792258">
                  <a:moveTo>
                    <a:pt x="0" y="0"/>
                  </a:moveTo>
                  <a:lnTo>
                    <a:pt x="831811" y="0"/>
                  </a:lnTo>
                  <a:lnTo>
                    <a:pt x="831811" y="792258"/>
                  </a:lnTo>
                  <a:lnTo>
                    <a:pt x="0" y="792258"/>
                  </a:lnTo>
                  <a:close/>
                </a:path>
              </a:pathLst>
            </a:custGeom>
            <a:grpFill/>
          </p:spPr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CB49194F-BD96-92C8-69D6-C42578012BF6}"/>
                </a:ext>
              </a:extLst>
            </p:cNvPr>
            <p:cNvSpPr txBox="1"/>
            <p:nvPr/>
          </p:nvSpPr>
          <p:spPr>
            <a:xfrm>
              <a:off x="0" y="-19050"/>
              <a:ext cx="831811" cy="811308"/>
            </a:xfrm>
            <a:prstGeom prst="rect">
              <a:avLst/>
            </a:prstGeom>
            <a:grpFill/>
          </p:spPr>
          <p:txBody>
            <a:bodyPr lIns="27625" tIns="27625" rIns="27625" bIns="27625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D6687EDE-86FD-8F8C-9884-9281705D7193}"/>
              </a:ext>
            </a:extLst>
          </p:cNvPr>
          <p:cNvSpPr txBox="1"/>
          <p:nvPr/>
        </p:nvSpPr>
        <p:spPr>
          <a:xfrm>
            <a:off x="2373420" y="3478906"/>
            <a:ext cx="771387" cy="372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6"/>
              </a:lnSpc>
            </a:pPr>
            <a:r>
              <a:rPr lang="en-US" sz="224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1998</a:t>
            </a:r>
          </a:p>
        </p:txBody>
      </p:sp>
      <p:sp>
        <p:nvSpPr>
          <p:cNvPr id="26" name="AutoShape 26">
            <a:extLst>
              <a:ext uri="{FF2B5EF4-FFF2-40B4-BE49-F238E27FC236}">
                <a16:creationId xmlns:a16="http://schemas.microsoft.com/office/drawing/2014/main" id="{65F9781E-2DE9-865D-3C7E-24AB2E8D0E20}"/>
              </a:ext>
            </a:extLst>
          </p:cNvPr>
          <p:cNvSpPr/>
          <p:nvPr/>
        </p:nvSpPr>
        <p:spPr>
          <a:xfrm>
            <a:off x="2298716" y="3952789"/>
            <a:ext cx="1499513" cy="0"/>
          </a:xfrm>
          <a:prstGeom prst="line">
            <a:avLst/>
          </a:prstGeom>
          <a:ln w="9525" cap="flat">
            <a:solidFill>
              <a:srgbClr val="FFC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ACC9923E-A667-D277-737E-7E3BD70427F1}"/>
              </a:ext>
            </a:extLst>
          </p:cNvPr>
          <p:cNvSpPr txBox="1"/>
          <p:nvPr/>
        </p:nvSpPr>
        <p:spPr>
          <a:xfrm>
            <a:off x="2298716" y="4055654"/>
            <a:ext cx="1493055" cy="671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2"/>
              </a:lnSpc>
              <a:spcBef>
                <a:spcPct val="0"/>
              </a:spcBef>
            </a:pPr>
            <a:r>
              <a:rPr lang="en-US" altLang="zh-TW" sz="1200" dirty="0">
                <a:solidFill>
                  <a:schemeClr val="tx1"/>
                </a:solidFill>
                <a:latin typeface="+mn-lt"/>
              </a:rPr>
              <a:t>Pyramids started to provide injection molding and tool development service </a:t>
            </a:r>
            <a:endParaRPr lang="en-US" sz="1200" dirty="0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E401A213-1D89-322E-0BBD-7CB138F34812}"/>
              </a:ext>
            </a:extLst>
          </p:cNvPr>
          <p:cNvGrpSpPr/>
          <p:nvPr/>
        </p:nvGrpSpPr>
        <p:grpSpPr>
          <a:xfrm>
            <a:off x="6106377" y="3286866"/>
            <a:ext cx="2016253" cy="1920379"/>
            <a:chOff x="0" y="0"/>
            <a:chExt cx="831811" cy="792258"/>
          </a:xfrm>
          <a:solidFill>
            <a:srgbClr val="D1D1D1"/>
          </a:solidFill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4B32702-70F9-6750-E19F-607F9F084DBC}"/>
                </a:ext>
              </a:extLst>
            </p:cNvPr>
            <p:cNvSpPr/>
            <p:nvPr/>
          </p:nvSpPr>
          <p:spPr>
            <a:xfrm>
              <a:off x="0" y="0"/>
              <a:ext cx="831811" cy="792258"/>
            </a:xfrm>
            <a:custGeom>
              <a:avLst/>
              <a:gdLst/>
              <a:ahLst/>
              <a:cxnLst/>
              <a:rect l="l" t="t" r="r" b="b"/>
              <a:pathLst>
                <a:path w="831811" h="792258">
                  <a:moveTo>
                    <a:pt x="0" y="0"/>
                  </a:moveTo>
                  <a:lnTo>
                    <a:pt x="831811" y="0"/>
                  </a:lnTo>
                  <a:lnTo>
                    <a:pt x="831811" y="792258"/>
                  </a:lnTo>
                  <a:lnTo>
                    <a:pt x="0" y="792258"/>
                  </a:lnTo>
                  <a:close/>
                </a:path>
              </a:pathLst>
            </a:custGeom>
            <a:grpFill/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1601A53F-0518-872C-F2C1-37AAD3E6285F}"/>
                </a:ext>
              </a:extLst>
            </p:cNvPr>
            <p:cNvSpPr txBox="1"/>
            <p:nvPr/>
          </p:nvSpPr>
          <p:spPr>
            <a:xfrm>
              <a:off x="0" y="-19050"/>
              <a:ext cx="831811" cy="811308"/>
            </a:xfrm>
            <a:prstGeom prst="rect">
              <a:avLst/>
            </a:prstGeom>
            <a:grpFill/>
          </p:spPr>
          <p:txBody>
            <a:bodyPr lIns="27625" tIns="27625" rIns="27625" bIns="27625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32" name="TextBox 32">
            <a:extLst>
              <a:ext uri="{FF2B5EF4-FFF2-40B4-BE49-F238E27FC236}">
                <a16:creationId xmlns:a16="http://schemas.microsoft.com/office/drawing/2014/main" id="{9AF62D73-2681-F64B-CE6A-E19D6606D9C0}"/>
              </a:ext>
            </a:extLst>
          </p:cNvPr>
          <p:cNvSpPr txBox="1"/>
          <p:nvPr/>
        </p:nvSpPr>
        <p:spPr>
          <a:xfrm>
            <a:off x="6437002" y="3482831"/>
            <a:ext cx="793754" cy="372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6"/>
              </a:lnSpc>
            </a:pPr>
            <a:r>
              <a:rPr lang="en-US" sz="224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2015</a:t>
            </a:r>
          </a:p>
        </p:txBody>
      </p:sp>
      <p:sp>
        <p:nvSpPr>
          <p:cNvPr id="33" name="AutoShape 33">
            <a:extLst>
              <a:ext uri="{FF2B5EF4-FFF2-40B4-BE49-F238E27FC236}">
                <a16:creationId xmlns:a16="http://schemas.microsoft.com/office/drawing/2014/main" id="{64C540F2-0863-33D3-AE8E-D54F01CA88A9}"/>
              </a:ext>
            </a:extLst>
          </p:cNvPr>
          <p:cNvSpPr/>
          <p:nvPr/>
        </p:nvSpPr>
        <p:spPr>
          <a:xfrm>
            <a:off x="6358289" y="3946995"/>
            <a:ext cx="1499513" cy="0"/>
          </a:xfrm>
          <a:prstGeom prst="line">
            <a:avLst/>
          </a:prstGeom>
          <a:ln w="9525" cap="flat">
            <a:solidFill>
              <a:srgbClr val="FFC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DC8D1780-E007-4F22-FDB0-686DA7C00922}"/>
              </a:ext>
            </a:extLst>
          </p:cNvPr>
          <p:cNvSpPr txBox="1"/>
          <p:nvPr/>
        </p:nvSpPr>
        <p:spPr>
          <a:xfrm>
            <a:off x="6364747" y="4057290"/>
            <a:ext cx="1493055" cy="337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2"/>
              </a:lnSpc>
              <a:spcBef>
                <a:spcPct val="0"/>
              </a:spcBef>
            </a:pPr>
            <a:r>
              <a:rPr lang="en-US" altLang="zh-TW" sz="1200" dirty="0">
                <a:solidFill>
                  <a:schemeClr val="tx1"/>
                </a:solidFill>
                <a:latin typeface="+mn-lt"/>
              </a:rPr>
              <a:t>Head quarter</a:t>
            </a:r>
            <a:r>
              <a:rPr lang="en-US" altLang="zh-TW" sz="1200" dirty="0"/>
              <a:t>s</a:t>
            </a:r>
            <a:r>
              <a:rPr lang="en-US" altLang="zh-TW" sz="1200" dirty="0">
                <a:solidFill>
                  <a:schemeClr val="tx1"/>
                </a:solidFill>
                <a:latin typeface="+mn-lt"/>
              </a:rPr>
              <a:t> (Current Location) established</a:t>
            </a:r>
            <a:endParaRPr lang="en-US" sz="1200" dirty="0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D8FF5CC8-C13D-6503-88EA-AEA7833C87F7}"/>
              </a:ext>
            </a:extLst>
          </p:cNvPr>
          <p:cNvSpPr txBox="1"/>
          <p:nvPr/>
        </p:nvSpPr>
        <p:spPr>
          <a:xfrm>
            <a:off x="9130501" y="6325944"/>
            <a:ext cx="1023149" cy="25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 |  01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04EF6206-EC7F-B8D4-BD68-B5C2BDB1810B}"/>
              </a:ext>
            </a:extLst>
          </p:cNvPr>
          <p:cNvSpPr txBox="1"/>
          <p:nvPr/>
        </p:nvSpPr>
        <p:spPr>
          <a:xfrm>
            <a:off x="5860842" y="-232168"/>
            <a:ext cx="6080017" cy="44020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29"/>
              </a:lnSpc>
            </a:pPr>
            <a:endParaRPr sz="1688" dirty="0"/>
          </a:p>
        </p:txBody>
      </p:sp>
      <p:sp>
        <p:nvSpPr>
          <p:cNvPr id="48" name="TextBox 15">
            <a:extLst>
              <a:ext uri="{FF2B5EF4-FFF2-40B4-BE49-F238E27FC236}">
                <a16:creationId xmlns:a16="http://schemas.microsoft.com/office/drawing/2014/main" id="{897B45FF-4905-E4DE-7D27-5A32CCAEB795}"/>
              </a:ext>
            </a:extLst>
          </p:cNvPr>
          <p:cNvSpPr txBox="1"/>
          <p:nvPr/>
        </p:nvSpPr>
        <p:spPr>
          <a:xfrm>
            <a:off x="1630497" y="92604"/>
            <a:ext cx="2991927" cy="246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69"/>
              </a:lnSpc>
            </a:pPr>
            <a:r>
              <a:rPr lang="en-US" sz="1406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Pyramids Technology Corp. </a:t>
            </a:r>
          </a:p>
        </p:txBody>
      </p:sp>
      <p:grpSp>
        <p:nvGrpSpPr>
          <p:cNvPr id="49" name="Group 17">
            <a:extLst>
              <a:ext uri="{FF2B5EF4-FFF2-40B4-BE49-F238E27FC236}">
                <a16:creationId xmlns:a16="http://schemas.microsoft.com/office/drawing/2014/main" id="{5049D536-DE82-5007-1654-459D3F5BD9E4}"/>
              </a:ext>
            </a:extLst>
          </p:cNvPr>
          <p:cNvGrpSpPr/>
          <p:nvPr/>
        </p:nvGrpSpPr>
        <p:grpSpPr>
          <a:xfrm>
            <a:off x="2038350" y="922244"/>
            <a:ext cx="226126" cy="226126"/>
            <a:chOff x="0" y="0"/>
            <a:chExt cx="94534" cy="94534"/>
          </a:xfrm>
          <a:solidFill>
            <a:srgbClr val="FFC000"/>
          </a:solidFill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D7F8796C-5FB5-61F8-E8FE-0960BEC9531A}"/>
                </a:ext>
              </a:extLst>
            </p:cNvPr>
            <p:cNvSpPr/>
            <p:nvPr/>
          </p:nvSpPr>
          <p:spPr>
            <a:xfrm>
              <a:off x="0" y="0"/>
              <a:ext cx="94534" cy="94534"/>
            </a:xfrm>
            <a:custGeom>
              <a:avLst/>
              <a:gdLst/>
              <a:ahLst/>
              <a:cxnLst/>
              <a:rect l="l" t="t" r="r" b="b"/>
              <a:pathLst>
                <a:path w="94534" h="94534">
                  <a:moveTo>
                    <a:pt x="0" y="0"/>
                  </a:moveTo>
                  <a:lnTo>
                    <a:pt x="94534" y="0"/>
                  </a:lnTo>
                  <a:lnTo>
                    <a:pt x="94534" y="94534"/>
                  </a:lnTo>
                  <a:lnTo>
                    <a:pt x="0" y="94534"/>
                  </a:lnTo>
                  <a:close/>
                </a:path>
              </a:pathLst>
            </a:custGeom>
            <a:grpFill/>
          </p:spPr>
        </p:sp>
        <p:sp>
          <p:nvSpPr>
            <p:cNvPr id="51" name="TextBox 19">
              <a:extLst>
                <a:ext uri="{FF2B5EF4-FFF2-40B4-BE49-F238E27FC236}">
                  <a16:creationId xmlns:a16="http://schemas.microsoft.com/office/drawing/2014/main" id="{C29B85FB-6CFA-5480-F45E-6F6322925505}"/>
                </a:ext>
              </a:extLst>
            </p:cNvPr>
            <p:cNvSpPr txBox="1"/>
            <p:nvPr/>
          </p:nvSpPr>
          <p:spPr>
            <a:xfrm>
              <a:off x="0" y="-19050"/>
              <a:ext cx="94534" cy="113584"/>
            </a:xfrm>
            <a:prstGeom prst="rect">
              <a:avLst/>
            </a:prstGeom>
            <a:grpFill/>
          </p:spPr>
          <p:txBody>
            <a:bodyPr lIns="32003" tIns="32003" rIns="32003" bIns="32003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2" name="Group 25">
            <a:extLst>
              <a:ext uri="{FF2B5EF4-FFF2-40B4-BE49-F238E27FC236}">
                <a16:creationId xmlns:a16="http://schemas.microsoft.com/office/drawing/2014/main" id="{6256D116-9CDD-E96B-DDEF-748B0D68C351}"/>
              </a:ext>
            </a:extLst>
          </p:cNvPr>
          <p:cNvGrpSpPr/>
          <p:nvPr/>
        </p:nvGrpSpPr>
        <p:grpSpPr>
          <a:xfrm>
            <a:off x="6112372" y="20814"/>
            <a:ext cx="6080017" cy="208736"/>
            <a:chOff x="0" y="0"/>
            <a:chExt cx="2874516" cy="189069"/>
          </a:xfrm>
          <a:solidFill>
            <a:srgbClr val="FFC000"/>
          </a:solidFill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738DECAF-1126-2F9F-A8C7-2A55734116D0}"/>
                </a:ext>
              </a:extLst>
            </p:cNvPr>
            <p:cNvSpPr/>
            <p:nvPr/>
          </p:nvSpPr>
          <p:spPr>
            <a:xfrm>
              <a:off x="0" y="0"/>
              <a:ext cx="2874516" cy="189069"/>
            </a:xfrm>
            <a:custGeom>
              <a:avLst/>
              <a:gdLst/>
              <a:ahLst/>
              <a:cxnLst/>
              <a:rect l="l" t="t" r="r" b="b"/>
              <a:pathLst>
                <a:path w="2874516" h="189069">
                  <a:moveTo>
                    <a:pt x="0" y="0"/>
                  </a:moveTo>
                  <a:lnTo>
                    <a:pt x="2874516" y="0"/>
                  </a:lnTo>
                  <a:lnTo>
                    <a:pt x="2874516" y="189069"/>
                  </a:lnTo>
                  <a:lnTo>
                    <a:pt x="0" y="189069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id="{E129B45F-B6A8-C9D9-9BB0-769AEE3A92A1}"/>
                </a:ext>
              </a:extLst>
            </p:cNvPr>
            <p:cNvSpPr txBox="1"/>
            <p:nvPr/>
          </p:nvSpPr>
          <p:spPr>
            <a:xfrm>
              <a:off x="0" y="-19050"/>
              <a:ext cx="2874516" cy="208119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5" name="Group 28">
            <a:extLst>
              <a:ext uri="{FF2B5EF4-FFF2-40B4-BE49-F238E27FC236}">
                <a16:creationId xmlns:a16="http://schemas.microsoft.com/office/drawing/2014/main" id="{0FD1B278-2975-7165-DE64-52093B237FF2}"/>
              </a:ext>
            </a:extLst>
          </p:cNvPr>
          <p:cNvGrpSpPr/>
          <p:nvPr/>
        </p:nvGrpSpPr>
        <p:grpSpPr>
          <a:xfrm>
            <a:off x="6104381" y="6660702"/>
            <a:ext cx="6096000" cy="209249"/>
            <a:chOff x="0" y="0"/>
            <a:chExt cx="4323108" cy="65349"/>
          </a:xfrm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2D3942A4-B597-D819-C2D6-F89B8C120911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zh-TW" altLang="en-US" sz="1688" dirty="0"/>
            </a:p>
          </p:txBody>
        </p:sp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3263B21D-72E0-74AD-0A10-5B06D49111F0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>
                <a:solidFill>
                  <a:srgbClr val="FFC000"/>
                </a:solidFill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D3C1652-D23E-314D-3CD4-EF51FA6F6158}"/>
              </a:ext>
            </a:extLst>
          </p:cNvPr>
          <p:cNvSpPr txBox="1"/>
          <p:nvPr/>
        </p:nvSpPr>
        <p:spPr>
          <a:xfrm>
            <a:off x="736958" y="6602075"/>
            <a:ext cx="4614948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13" dirty="0"/>
              <a:t>Copyright ©2024</a:t>
            </a:r>
            <a:r>
              <a:rPr lang="en-US" altLang="zh-CN" sz="1313" dirty="0"/>
              <a:t> Pyramids Technology Corp. All rights reserved</a:t>
            </a:r>
            <a:endParaRPr lang="en-US" altLang="zh-TW" sz="1313" dirty="0"/>
          </a:p>
        </p:txBody>
      </p:sp>
      <p:grpSp>
        <p:nvGrpSpPr>
          <p:cNvPr id="37" name="Group 8">
            <a:extLst>
              <a:ext uri="{FF2B5EF4-FFF2-40B4-BE49-F238E27FC236}">
                <a16:creationId xmlns:a16="http://schemas.microsoft.com/office/drawing/2014/main" id="{E0A0AB20-AF03-825A-AA1C-B68129EF460A}"/>
              </a:ext>
            </a:extLst>
          </p:cNvPr>
          <p:cNvGrpSpPr/>
          <p:nvPr/>
        </p:nvGrpSpPr>
        <p:grpSpPr>
          <a:xfrm>
            <a:off x="8142548" y="3281585"/>
            <a:ext cx="2016253" cy="1920379"/>
            <a:chOff x="0" y="0"/>
            <a:chExt cx="831811" cy="792258"/>
          </a:xfrm>
          <a:solidFill>
            <a:srgbClr val="FFC000"/>
          </a:solidFill>
        </p:grpSpPr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3031AFB9-AA5D-D833-9958-511C50046039}"/>
                </a:ext>
              </a:extLst>
            </p:cNvPr>
            <p:cNvSpPr/>
            <p:nvPr/>
          </p:nvSpPr>
          <p:spPr>
            <a:xfrm>
              <a:off x="0" y="0"/>
              <a:ext cx="831811" cy="792258"/>
            </a:xfrm>
            <a:custGeom>
              <a:avLst/>
              <a:gdLst/>
              <a:ahLst/>
              <a:cxnLst/>
              <a:rect l="l" t="t" r="r" b="b"/>
              <a:pathLst>
                <a:path w="831811" h="792258">
                  <a:moveTo>
                    <a:pt x="0" y="0"/>
                  </a:moveTo>
                  <a:lnTo>
                    <a:pt x="831811" y="0"/>
                  </a:lnTo>
                  <a:lnTo>
                    <a:pt x="831811" y="792258"/>
                  </a:lnTo>
                  <a:lnTo>
                    <a:pt x="0" y="792258"/>
                  </a:lnTo>
                  <a:close/>
                </a:path>
              </a:pathLst>
            </a:custGeom>
            <a:grpFill/>
          </p:spPr>
        </p:sp>
        <p:sp>
          <p:nvSpPr>
            <p:cNvPr id="40" name="TextBox 10">
              <a:extLst>
                <a:ext uri="{FF2B5EF4-FFF2-40B4-BE49-F238E27FC236}">
                  <a16:creationId xmlns:a16="http://schemas.microsoft.com/office/drawing/2014/main" id="{EC7B1DA3-DDD1-E236-8525-67EA5A92F4CE}"/>
                </a:ext>
              </a:extLst>
            </p:cNvPr>
            <p:cNvSpPr txBox="1"/>
            <p:nvPr/>
          </p:nvSpPr>
          <p:spPr>
            <a:xfrm>
              <a:off x="0" y="-19050"/>
              <a:ext cx="831811" cy="811308"/>
            </a:xfrm>
            <a:prstGeom prst="rect">
              <a:avLst/>
            </a:prstGeom>
            <a:grpFill/>
          </p:spPr>
          <p:txBody>
            <a:bodyPr lIns="27625" tIns="27625" rIns="27625" bIns="27625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41" name="TextBox 11">
            <a:extLst>
              <a:ext uri="{FF2B5EF4-FFF2-40B4-BE49-F238E27FC236}">
                <a16:creationId xmlns:a16="http://schemas.microsoft.com/office/drawing/2014/main" id="{43774697-FD86-8A0D-6678-D8F63F23AB10}"/>
              </a:ext>
            </a:extLst>
          </p:cNvPr>
          <p:cNvSpPr txBox="1"/>
          <p:nvPr/>
        </p:nvSpPr>
        <p:spPr>
          <a:xfrm>
            <a:off x="8407376" y="3473626"/>
            <a:ext cx="816974" cy="370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6"/>
              </a:lnSpc>
            </a:pPr>
            <a:r>
              <a:rPr lang="en-US" sz="2247" dirty="0">
                <a:latin typeface="Open Sans"/>
                <a:ea typeface="Open Sans"/>
                <a:cs typeface="Open Sans"/>
                <a:sym typeface="Open Sans"/>
              </a:rPr>
              <a:t>2022</a:t>
            </a:r>
          </a:p>
        </p:txBody>
      </p:sp>
      <p:sp>
        <p:nvSpPr>
          <p:cNvPr id="42" name="AutoShape 12">
            <a:extLst>
              <a:ext uri="{FF2B5EF4-FFF2-40B4-BE49-F238E27FC236}">
                <a16:creationId xmlns:a16="http://schemas.microsoft.com/office/drawing/2014/main" id="{1BE569D1-DD01-8185-F867-45E8ABBD74B9}"/>
              </a:ext>
            </a:extLst>
          </p:cNvPr>
          <p:cNvSpPr/>
          <p:nvPr/>
        </p:nvSpPr>
        <p:spPr>
          <a:xfrm>
            <a:off x="8407376" y="3941714"/>
            <a:ext cx="1499513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TextBox 14">
            <a:extLst>
              <a:ext uri="{FF2B5EF4-FFF2-40B4-BE49-F238E27FC236}">
                <a16:creationId xmlns:a16="http://schemas.microsoft.com/office/drawing/2014/main" id="{7EEBB50C-B5F6-848F-CB9D-BF362110592C}"/>
              </a:ext>
            </a:extLst>
          </p:cNvPr>
          <p:cNvSpPr txBox="1"/>
          <p:nvPr/>
        </p:nvSpPr>
        <p:spPr>
          <a:xfrm>
            <a:off x="8413833" y="4061961"/>
            <a:ext cx="1493055" cy="504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2"/>
              </a:lnSpc>
              <a:spcBef>
                <a:spcPct val="0"/>
              </a:spcBef>
            </a:pPr>
            <a:r>
              <a:rPr lang="en-US" altLang="zh-TW" sz="1200" dirty="0"/>
              <a:t>Cleanroom </a:t>
            </a:r>
            <a:r>
              <a:rPr lang="en-US" altLang="zh-TW" sz="1200" dirty="0">
                <a:solidFill>
                  <a:schemeClr val="tx1"/>
                </a:solidFill>
                <a:latin typeface="+mn-lt"/>
              </a:rPr>
              <a:t>Plastic and LSR molding shop</a:t>
            </a:r>
            <a:r>
              <a:rPr lang="zh-TW" altLang="en-U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+mn-lt"/>
              </a:rPr>
              <a:t>established</a:t>
            </a:r>
            <a:endParaRPr lang="en-US" sz="1200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44" name="Group 29">
            <a:extLst>
              <a:ext uri="{FF2B5EF4-FFF2-40B4-BE49-F238E27FC236}">
                <a16:creationId xmlns:a16="http://schemas.microsoft.com/office/drawing/2014/main" id="{3E2855D8-8B38-7378-916B-38C8BAC59BCD}"/>
              </a:ext>
            </a:extLst>
          </p:cNvPr>
          <p:cNvGrpSpPr/>
          <p:nvPr/>
        </p:nvGrpSpPr>
        <p:grpSpPr>
          <a:xfrm>
            <a:off x="10168417" y="3282960"/>
            <a:ext cx="2016253" cy="1920379"/>
            <a:chOff x="0" y="0"/>
            <a:chExt cx="831811" cy="792258"/>
          </a:xfrm>
          <a:solidFill>
            <a:srgbClr val="D2D2D2"/>
          </a:solidFill>
        </p:grpSpPr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BCEB7894-1B88-FA84-95D5-2C538F3CFFA3}"/>
                </a:ext>
              </a:extLst>
            </p:cNvPr>
            <p:cNvSpPr/>
            <p:nvPr/>
          </p:nvSpPr>
          <p:spPr>
            <a:xfrm>
              <a:off x="0" y="0"/>
              <a:ext cx="831811" cy="792258"/>
            </a:xfrm>
            <a:custGeom>
              <a:avLst/>
              <a:gdLst/>
              <a:ahLst/>
              <a:cxnLst/>
              <a:rect l="l" t="t" r="r" b="b"/>
              <a:pathLst>
                <a:path w="831811" h="792258">
                  <a:moveTo>
                    <a:pt x="0" y="0"/>
                  </a:moveTo>
                  <a:lnTo>
                    <a:pt x="831811" y="0"/>
                  </a:lnTo>
                  <a:lnTo>
                    <a:pt x="831811" y="792258"/>
                  </a:lnTo>
                  <a:lnTo>
                    <a:pt x="0" y="792258"/>
                  </a:lnTo>
                  <a:close/>
                </a:path>
              </a:pathLst>
            </a:custGeom>
            <a:grpFill/>
          </p:spPr>
        </p:sp>
        <p:sp>
          <p:nvSpPr>
            <p:cNvPr id="46" name="TextBox 31">
              <a:extLst>
                <a:ext uri="{FF2B5EF4-FFF2-40B4-BE49-F238E27FC236}">
                  <a16:creationId xmlns:a16="http://schemas.microsoft.com/office/drawing/2014/main" id="{1448FF60-241B-6E8C-6C19-43709FA57098}"/>
                </a:ext>
              </a:extLst>
            </p:cNvPr>
            <p:cNvSpPr txBox="1"/>
            <p:nvPr/>
          </p:nvSpPr>
          <p:spPr>
            <a:xfrm>
              <a:off x="0" y="-19050"/>
              <a:ext cx="831811" cy="811308"/>
            </a:xfrm>
            <a:prstGeom prst="rect">
              <a:avLst/>
            </a:prstGeom>
            <a:grpFill/>
          </p:spPr>
          <p:txBody>
            <a:bodyPr lIns="27625" tIns="27625" rIns="27625" bIns="27625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47" name="TextBox 32">
            <a:extLst>
              <a:ext uri="{FF2B5EF4-FFF2-40B4-BE49-F238E27FC236}">
                <a16:creationId xmlns:a16="http://schemas.microsoft.com/office/drawing/2014/main" id="{EDA940DE-84E6-6A30-8E39-B23F3DE4ADA9}"/>
              </a:ext>
            </a:extLst>
          </p:cNvPr>
          <p:cNvSpPr txBox="1"/>
          <p:nvPr/>
        </p:nvSpPr>
        <p:spPr>
          <a:xfrm>
            <a:off x="10508797" y="3461742"/>
            <a:ext cx="761339" cy="372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6"/>
              </a:lnSpc>
            </a:pPr>
            <a:r>
              <a:rPr lang="en-US" sz="224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2023</a:t>
            </a:r>
          </a:p>
        </p:txBody>
      </p:sp>
      <p:sp>
        <p:nvSpPr>
          <p:cNvPr id="61" name="AutoShape 33">
            <a:extLst>
              <a:ext uri="{FF2B5EF4-FFF2-40B4-BE49-F238E27FC236}">
                <a16:creationId xmlns:a16="http://schemas.microsoft.com/office/drawing/2014/main" id="{ADCC2649-7F86-666A-6FCD-E00E93A7ADDD}"/>
              </a:ext>
            </a:extLst>
          </p:cNvPr>
          <p:cNvSpPr/>
          <p:nvPr/>
        </p:nvSpPr>
        <p:spPr>
          <a:xfrm>
            <a:off x="10521096" y="3913842"/>
            <a:ext cx="1499513" cy="0"/>
          </a:xfrm>
          <a:prstGeom prst="line">
            <a:avLst/>
          </a:prstGeom>
          <a:ln w="9525" cap="flat">
            <a:solidFill>
              <a:srgbClr val="FFC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2" name="TextBox 35">
            <a:extLst>
              <a:ext uri="{FF2B5EF4-FFF2-40B4-BE49-F238E27FC236}">
                <a16:creationId xmlns:a16="http://schemas.microsoft.com/office/drawing/2014/main" id="{D86AFF51-6115-C1BB-33D5-8E8EEDDB31C7}"/>
              </a:ext>
            </a:extLst>
          </p:cNvPr>
          <p:cNvSpPr txBox="1"/>
          <p:nvPr/>
        </p:nvSpPr>
        <p:spPr>
          <a:xfrm>
            <a:off x="10508798" y="4018529"/>
            <a:ext cx="1493055" cy="337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2"/>
              </a:lnSpc>
              <a:spcBef>
                <a:spcPct val="0"/>
              </a:spcBef>
            </a:pPr>
            <a:r>
              <a:rPr lang="en-US" altLang="zh-TW" sz="1200" dirty="0"/>
              <a:t>Warehouse expansion completed</a:t>
            </a:r>
            <a:endParaRPr lang="en-US" sz="1200" dirty="0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13" name="Group 31">
            <a:extLst>
              <a:ext uri="{FF2B5EF4-FFF2-40B4-BE49-F238E27FC236}">
                <a16:creationId xmlns:a16="http://schemas.microsoft.com/office/drawing/2014/main" id="{242D6225-72F7-0067-7026-862A0BFE5D26}"/>
              </a:ext>
            </a:extLst>
          </p:cNvPr>
          <p:cNvGrpSpPr/>
          <p:nvPr/>
        </p:nvGrpSpPr>
        <p:grpSpPr>
          <a:xfrm>
            <a:off x="0" y="6426130"/>
            <a:ext cx="6096002" cy="209249"/>
            <a:chOff x="0" y="-19050"/>
            <a:chExt cx="4323109" cy="84399"/>
          </a:xfrm>
          <a:solidFill>
            <a:srgbClr val="00499A"/>
          </a:solidFill>
        </p:grpSpPr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5CF74F65-777A-53DF-6295-31E639CEEE49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grpFill/>
            <a:ln>
              <a:solidFill>
                <a:srgbClr val="121F36"/>
              </a:solidFill>
            </a:ln>
          </p:spPr>
        </p:sp>
        <p:sp>
          <p:nvSpPr>
            <p:cNvPr id="27" name="TextBox 33">
              <a:extLst>
                <a:ext uri="{FF2B5EF4-FFF2-40B4-BE49-F238E27FC236}">
                  <a16:creationId xmlns:a16="http://schemas.microsoft.com/office/drawing/2014/main" id="{0A3CEBB2-9ABF-6AD2-6243-46B9E3B4039B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  <a:grpFill/>
            <a:ln>
              <a:solidFill>
                <a:srgbClr val="121F36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</p:spTree>
    <p:extLst>
      <p:ext uri="{BB962C8B-B14F-4D97-AF65-F5344CB8AC3E}">
        <p14:creationId xmlns:p14="http://schemas.microsoft.com/office/powerpoint/2010/main" val="2149412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F7F2-5A0B-712A-5CDC-B537765F7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9">
            <a:extLst>
              <a:ext uri="{FF2B5EF4-FFF2-40B4-BE49-F238E27FC236}">
                <a16:creationId xmlns:a16="http://schemas.microsoft.com/office/drawing/2014/main" id="{3B598E10-0864-5217-4D97-12120B9C8647}"/>
              </a:ext>
            </a:extLst>
          </p:cNvPr>
          <p:cNvSpPr txBox="1"/>
          <p:nvPr/>
        </p:nvSpPr>
        <p:spPr>
          <a:xfrm>
            <a:off x="5983934" y="-425599"/>
            <a:ext cx="6080017" cy="44020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29"/>
              </a:lnSpc>
            </a:pPr>
            <a:endParaRPr sz="1688" dirty="0"/>
          </a:p>
        </p:txBody>
      </p:sp>
      <p:grpSp>
        <p:nvGrpSpPr>
          <p:cNvPr id="55" name="Group 28">
            <a:extLst>
              <a:ext uri="{FF2B5EF4-FFF2-40B4-BE49-F238E27FC236}">
                <a16:creationId xmlns:a16="http://schemas.microsoft.com/office/drawing/2014/main" id="{8AE23DD7-7C8A-9343-66B1-A4EA6CF43509}"/>
              </a:ext>
            </a:extLst>
          </p:cNvPr>
          <p:cNvGrpSpPr/>
          <p:nvPr/>
        </p:nvGrpSpPr>
        <p:grpSpPr>
          <a:xfrm>
            <a:off x="6096000" y="6646899"/>
            <a:ext cx="6096000" cy="209249"/>
            <a:chOff x="0" y="0"/>
            <a:chExt cx="4323108" cy="65349"/>
          </a:xfrm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41F6DB7D-635F-FEF2-FC83-E279362A2B6D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zh-TW" altLang="en-US" sz="1688" dirty="0"/>
            </a:p>
          </p:txBody>
        </p:sp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ECFC1B87-2BEC-BBE3-83E4-4FD27D33AB2E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>
                <a:solidFill>
                  <a:srgbClr val="FFC000"/>
                </a:solidFill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C1F5A698-03B5-7FE6-760D-00356FB10127}"/>
              </a:ext>
            </a:extLst>
          </p:cNvPr>
          <p:cNvSpPr txBox="1"/>
          <p:nvPr/>
        </p:nvSpPr>
        <p:spPr>
          <a:xfrm>
            <a:off x="747085" y="6604520"/>
            <a:ext cx="4614948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13" dirty="0"/>
              <a:t>Copyright ©2024</a:t>
            </a:r>
            <a:r>
              <a:rPr lang="en-US" altLang="zh-CN" sz="1313" dirty="0"/>
              <a:t> Pyramids Technology Corp. All rights reserved</a:t>
            </a:r>
            <a:endParaRPr lang="en-US" altLang="zh-TW" sz="1313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CCEDAB91-4A3B-4403-C2FB-95C7BE91200F}"/>
              </a:ext>
            </a:extLst>
          </p:cNvPr>
          <p:cNvSpPr txBox="1">
            <a:spLocks/>
          </p:cNvSpPr>
          <p:nvPr/>
        </p:nvSpPr>
        <p:spPr>
          <a:xfrm>
            <a:off x="1279646" y="415160"/>
            <a:ext cx="9667875" cy="48724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57250" rtl="0" eaLnBrk="1" latinLnBrk="0" hangingPunct="1"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499A"/>
                </a:solidFill>
                <a:latin typeface="Montserrat" panose="00000500000000000000" pitchFamily="2" charset="0"/>
              </a:rPr>
              <a:t>Pyramids</a:t>
            </a:r>
            <a:r>
              <a:rPr lang="en-US" sz="2800" dirty="0">
                <a:solidFill>
                  <a:srgbClr val="00499A"/>
                </a:solidFill>
              </a:rPr>
              <a:t> </a:t>
            </a:r>
            <a:r>
              <a:rPr lang="en-US" sz="2800" b="1" dirty="0">
                <a:solidFill>
                  <a:srgbClr val="00499A"/>
                </a:solidFill>
                <a:latin typeface="Montserrat" panose="00000500000000000000" pitchFamily="2" charset="0"/>
              </a:rPr>
              <a:t>Technology Corp </a:t>
            </a:r>
            <a:r>
              <a:rPr lang="en-US" sz="2800" b="1" dirty="0">
                <a:latin typeface="Montserrat" panose="00000500000000000000" pitchFamily="2" charset="0"/>
              </a:rPr>
              <a:t>– Organization Charts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A701CE9-EC1E-04A0-2397-C544FF3E211D}"/>
              </a:ext>
            </a:extLst>
          </p:cNvPr>
          <p:cNvSpPr/>
          <p:nvPr/>
        </p:nvSpPr>
        <p:spPr>
          <a:xfrm>
            <a:off x="1596000" y="999306"/>
            <a:ext cx="9000000" cy="45719"/>
          </a:xfrm>
          <a:prstGeom prst="rect">
            <a:avLst/>
          </a:prstGeom>
          <a:solidFill>
            <a:srgbClr val="004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AE09D40-B422-5B80-9643-BC8E45466378}"/>
              </a:ext>
            </a:extLst>
          </p:cNvPr>
          <p:cNvSpPr txBox="1"/>
          <p:nvPr/>
        </p:nvSpPr>
        <p:spPr>
          <a:xfrm>
            <a:off x="5068627" y="1283069"/>
            <a:ext cx="2230980" cy="519446"/>
          </a:xfrm>
          <a:prstGeom prst="rect">
            <a:avLst/>
          </a:prstGeom>
          <a:solidFill>
            <a:srgbClr val="00499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sz="1400" b="1" kern="1200" dirty="0">
                <a:solidFill>
                  <a:schemeClr val="bg1"/>
                </a:solidFill>
              </a:rPr>
              <a:t>General Manager </a:t>
            </a:r>
          </a:p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sz="1400" b="1" kern="1200" dirty="0">
                <a:solidFill>
                  <a:schemeClr val="bg1"/>
                </a:solidFill>
              </a:rPr>
              <a:t>Eric Young</a:t>
            </a:r>
            <a:endParaRPr lang="zh-TW" sz="1400" b="1" kern="1200" dirty="0">
              <a:solidFill>
                <a:schemeClr val="bg1"/>
              </a:solidFill>
            </a:endParaRP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FE02025-8FE4-BD73-7148-2ABC871BFC42}"/>
              </a:ext>
            </a:extLst>
          </p:cNvPr>
          <p:cNvGrpSpPr/>
          <p:nvPr/>
        </p:nvGrpSpPr>
        <p:grpSpPr>
          <a:xfrm>
            <a:off x="1644160" y="2025883"/>
            <a:ext cx="1112717" cy="609663"/>
            <a:chOff x="3086" y="1154765"/>
            <a:chExt cx="1112717" cy="609663"/>
          </a:xfrm>
          <a:solidFill>
            <a:srgbClr val="00499A"/>
          </a:solidFill>
        </p:grpSpPr>
        <p:sp>
          <p:nvSpPr>
            <p:cNvPr id="15" name="Rectangle 36">
              <a:extLst>
                <a:ext uri="{FF2B5EF4-FFF2-40B4-BE49-F238E27FC236}">
                  <a16:creationId xmlns:a16="http://schemas.microsoft.com/office/drawing/2014/main" id="{703EE782-B8CC-C4D4-738A-9F897B12B409}"/>
                </a:ext>
              </a:extLst>
            </p:cNvPr>
            <p:cNvSpPr/>
            <p:nvPr/>
          </p:nvSpPr>
          <p:spPr>
            <a:xfrm>
              <a:off x="3086" y="1154765"/>
              <a:ext cx="1112717" cy="60966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5FAF2D8E-15FE-8F89-F3CB-D02D8C139080}"/>
                </a:ext>
              </a:extLst>
            </p:cNvPr>
            <p:cNvSpPr txBox="1"/>
            <p:nvPr/>
          </p:nvSpPr>
          <p:spPr>
            <a:xfrm>
              <a:off x="3086" y="1154765"/>
              <a:ext cx="1112717" cy="6096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900" b="1" kern="1200" dirty="0">
                  <a:solidFill>
                    <a:schemeClr val="bg1"/>
                  </a:solidFill>
                </a:rPr>
                <a:t>Sales Dept.</a:t>
              </a:r>
            </a:p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000" b="1" kern="1200" dirty="0">
                  <a:solidFill>
                    <a:schemeClr val="bg1"/>
                  </a:solidFill>
                </a:rPr>
                <a:t>David Wu, VP</a:t>
              </a:r>
            </a:p>
          </p:txBody>
        </p:sp>
      </p:grpSp>
      <p:grpSp>
        <p:nvGrpSpPr>
          <p:cNvPr id="17" name="Group 18">
            <a:extLst>
              <a:ext uri="{FF2B5EF4-FFF2-40B4-BE49-F238E27FC236}">
                <a16:creationId xmlns:a16="http://schemas.microsoft.com/office/drawing/2014/main" id="{98F80984-EE31-BEB8-E5D5-3777466CC84D}"/>
              </a:ext>
            </a:extLst>
          </p:cNvPr>
          <p:cNvGrpSpPr/>
          <p:nvPr/>
        </p:nvGrpSpPr>
        <p:grpSpPr>
          <a:xfrm>
            <a:off x="2948391" y="2025883"/>
            <a:ext cx="1088222" cy="615039"/>
            <a:chOff x="1307317" y="1154765"/>
            <a:chExt cx="1088222" cy="653314"/>
          </a:xfrm>
          <a:solidFill>
            <a:srgbClr val="00499A"/>
          </a:solidFill>
        </p:grpSpPr>
        <p:sp>
          <p:nvSpPr>
            <p:cNvPr id="18" name="Rectangle 34">
              <a:extLst>
                <a:ext uri="{FF2B5EF4-FFF2-40B4-BE49-F238E27FC236}">
                  <a16:creationId xmlns:a16="http://schemas.microsoft.com/office/drawing/2014/main" id="{99F9EC85-638D-BC4D-DB0F-154BB194112E}"/>
                </a:ext>
              </a:extLst>
            </p:cNvPr>
            <p:cNvSpPr/>
            <p:nvPr/>
          </p:nvSpPr>
          <p:spPr>
            <a:xfrm>
              <a:off x="1307317" y="1154765"/>
              <a:ext cx="1088222" cy="65331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TextBox 35">
              <a:extLst>
                <a:ext uri="{FF2B5EF4-FFF2-40B4-BE49-F238E27FC236}">
                  <a16:creationId xmlns:a16="http://schemas.microsoft.com/office/drawing/2014/main" id="{70556FA1-F86F-336D-F62C-F19681B0EACA}"/>
                </a:ext>
              </a:extLst>
            </p:cNvPr>
            <p:cNvSpPr txBox="1"/>
            <p:nvPr/>
          </p:nvSpPr>
          <p:spPr>
            <a:xfrm>
              <a:off x="1319787" y="1189580"/>
              <a:ext cx="1063282" cy="5732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900" b="1" kern="1200" dirty="0">
                  <a:solidFill>
                    <a:schemeClr val="bg1"/>
                  </a:solidFill>
                </a:rPr>
                <a:t>Financial &amp;</a:t>
              </a:r>
            </a:p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900" b="1" kern="1200" dirty="0">
                  <a:solidFill>
                    <a:schemeClr val="bg1"/>
                  </a:solidFill>
                </a:rPr>
                <a:t>Administrative Dept.</a:t>
              </a:r>
            </a:p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000" b="1" kern="1200" dirty="0">
                  <a:solidFill>
                    <a:schemeClr val="bg1"/>
                  </a:solidFill>
                </a:rPr>
                <a:t>Eric Young, G.M</a:t>
              </a:r>
              <a:endParaRPr lang="zh-TW" sz="10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C4BF2A-286B-98E3-B372-042116917D84}"/>
              </a:ext>
            </a:extLst>
          </p:cNvPr>
          <p:cNvGrpSpPr/>
          <p:nvPr/>
        </p:nvGrpSpPr>
        <p:grpSpPr>
          <a:xfrm>
            <a:off x="4228126" y="2021925"/>
            <a:ext cx="1180403" cy="618997"/>
            <a:chOff x="2587052" y="1154765"/>
            <a:chExt cx="1180403" cy="607123"/>
          </a:xfrm>
          <a:solidFill>
            <a:srgbClr val="00499A"/>
          </a:solidFill>
        </p:grpSpPr>
        <p:sp>
          <p:nvSpPr>
            <p:cNvPr id="21" name="Rectangle 32">
              <a:extLst>
                <a:ext uri="{FF2B5EF4-FFF2-40B4-BE49-F238E27FC236}">
                  <a16:creationId xmlns:a16="http://schemas.microsoft.com/office/drawing/2014/main" id="{221DCB8B-85A8-3298-5786-6E09190B000A}"/>
                </a:ext>
              </a:extLst>
            </p:cNvPr>
            <p:cNvSpPr/>
            <p:nvPr/>
          </p:nvSpPr>
          <p:spPr>
            <a:xfrm>
              <a:off x="2587052" y="1154765"/>
              <a:ext cx="1180403" cy="60712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TextBox 33">
              <a:extLst>
                <a:ext uri="{FF2B5EF4-FFF2-40B4-BE49-F238E27FC236}">
                  <a16:creationId xmlns:a16="http://schemas.microsoft.com/office/drawing/2014/main" id="{C2F967FB-C616-5016-2B09-387DA03A9131}"/>
                </a:ext>
              </a:extLst>
            </p:cNvPr>
            <p:cNvSpPr txBox="1"/>
            <p:nvPr/>
          </p:nvSpPr>
          <p:spPr>
            <a:xfrm>
              <a:off x="2587052" y="1154765"/>
              <a:ext cx="1180403" cy="6071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900" b="1" kern="1200" dirty="0">
                  <a:solidFill>
                    <a:schemeClr val="bg1"/>
                  </a:solidFill>
                </a:rPr>
                <a:t>Research &amp;</a:t>
              </a:r>
            </a:p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900" b="1" kern="1200" dirty="0">
                  <a:solidFill>
                    <a:schemeClr val="bg1"/>
                  </a:solidFill>
                </a:rPr>
                <a:t>Development Dept.</a:t>
              </a:r>
            </a:p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000" b="1" kern="1200" dirty="0">
                  <a:solidFill>
                    <a:schemeClr val="bg1"/>
                  </a:solidFill>
                </a:rPr>
                <a:t>Tony Cheng, VP</a:t>
              </a:r>
            </a:p>
          </p:txBody>
        </p:sp>
      </p:grp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7DB70D0-5099-573D-7DDC-9FAB0712C569}"/>
              </a:ext>
            </a:extLst>
          </p:cNvPr>
          <p:cNvGrpSpPr/>
          <p:nvPr/>
        </p:nvGrpSpPr>
        <p:grpSpPr>
          <a:xfrm>
            <a:off x="5600043" y="2025883"/>
            <a:ext cx="1180403" cy="615039"/>
            <a:chOff x="3958969" y="1154765"/>
            <a:chExt cx="1112963" cy="615039"/>
          </a:xfrm>
          <a:solidFill>
            <a:srgbClr val="00499A"/>
          </a:solidFill>
        </p:grpSpPr>
        <p:sp>
          <p:nvSpPr>
            <p:cNvPr id="24" name="Rectangle 30">
              <a:extLst>
                <a:ext uri="{FF2B5EF4-FFF2-40B4-BE49-F238E27FC236}">
                  <a16:creationId xmlns:a16="http://schemas.microsoft.com/office/drawing/2014/main" id="{6120CF84-CDAB-4757-57CE-34BA8CB47092}"/>
                </a:ext>
              </a:extLst>
            </p:cNvPr>
            <p:cNvSpPr/>
            <p:nvPr/>
          </p:nvSpPr>
          <p:spPr>
            <a:xfrm>
              <a:off x="3958969" y="1154765"/>
              <a:ext cx="1112963" cy="61503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31">
              <a:extLst>
                <a:ext uri="{FF2B5EF4-FFF2-40B4-BE49-F238E27FC236}">
                  <a16:creationId xmlns:a16="http://schemas.microsoft.com/office/drawing/2014/main" id="{1C4671AC-B8CE-A4AA-6C88-70FDA29C4B74}"/>
                </a:ext>
              </a:extLst>
            </p:cNvPr>
            <p:cNvSpPr txBox="1"/>
            <p:nvPr/>
          </p:nvSpPr>
          <p:spPr>
            <a:xfrm>
              <a:off x="3958969" y="1154765"/>
              <a:ext cx="1112963" cy="6150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900" b="1" kern="1200" dirty="0">
                  <a:solidFill>
                    <a:schemeClr val="bg1"/>
                  </a:solidFill>
                </a:rPr>
                <a:t>Manufacturing Dept.</a:t>
              </a:r>
            </a:p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000" b="1" kern="1200" dirty="0">
                  <a:solidFill>
                    <a:schemeClr val="bg1"/>
                  </a:solidFill>
                </a:rPr>
                <a:t>Eric Young, G.M</a:t>
              </a:r>
            </a:p>
          </p:txBody>
        </p:sp>
      </p:grpSp>
      <p:grpSp>
        <p:nvGrpSpPr>
          <p:cNvPr id="26" name="Group 21">
            <a:extLst>
              <a:ext uri="{FF2B5EF4-FFF2-40B4-BE49-F238E27FC236}">
                <a16:creationId xmlns:a16="http://schemas.microsoft.com/office/drawing/2014/main" id="{A7BEB3CB-880A-40A2-3445-C3A8C1450EC0}"/>
              </a:ext>
            </a:extLst>
          </p:cNvPr>
          <p:cNvGrpSpPr/>
          <p:nvPr/>
        </p:nvGrpSpPr>
        <p:grpSpPr>
          <a:xfrm>
            <a:off x="6904520" y="2025883"/>
            <a:ext cx="1154732" cy="615039"/>
            <a:chOff x="5263446" y="1154765"/>
            <a:chExt cx="1154732" cy="573257"/>
          </a:xfrm>
          <a:solidFill>
            <a:srgbClr val="00499A"/>
          </a:solidFill>
        </p:grpSpPr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ABF580B7-E6F1-FA73-9D5D-7C172A203F2C}"/>
                </a:ext>
              </a:extLst>
            </p:cNvPr>
            <p:cNvSpPr/>
            <p:nvPr/>
          </p:nvSpPr>
          <p:spPr>
            <a:xfrm>
              <a:off x="5263446" y="1154765"/>
              <a:ext cx="1154732" cy="573257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C5A858E-B8B4-13CC-924B-BE633C69A2F5}"/>
                </a:ext>
              </a:extLst>
            </p:cNvPr>
            <p:cNvSpPr txBox="1"/>
            <p:nvPr/>
          </p:nvSpPr>
          <p:spPr>
            <a:xfrm>
              <a:off x="5263446" y="1154765"/>
              <a:ext cx="1154732" cy="5732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900" b="1" kern="1200" dirty="0">
                  <a:solidFill>
                    <a:schemeClr val="bg1"/>
                  </a:solidFill>
                </a:rPr>
                <a:t>Quality Control Dept.</a:t>
              </a:r>
            </a:p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000" b="1" kern="1200" dirty="0">
                  <a:solidFill>
                    <a:schemeClr val="bg1"/>
                  </a:solidFill>
                </a:rPr>
                <a:t>Gary Chen, VP</a:t>
              </a:r>
            </a:p>
          </p:txBody>
        </p:sp>
      </p:grpSp>
      <p:grpSp>
        <p:nvGrpSpPr>
          <p:cNvPr id="29" name="Group 22">
            <a:extLst>
              <a:ext uri="{FF2B5EF4-FFF2-40B4-BE49-F238E27FC236}">
                <a16:creationId xmlns:a16="http://schemas.microsoft.com/office/drawing/2014/main" id="{89A067F8-0D75-CE66-95CF-CD4C06A86011}"/>
              </a:ext>
            </a:extLst>
          </p:cNvPr>
          <p:cNvGrpSpPr/>
          <p:nvPr/>
        </p:nvGrpSpPr>
        <p:grpSpPr>
          <a:xfrm>
            <a:off x="8183326" y="2020507"/>
            <a:ext cx="1154731" cy="615039"/>
            <a:chOff x="6609691" y="1154765"/>
            <a:chExt cx="1056750" cy="533536"/>
          </a:xfrm>
          <a:solidFill>
            <a:srgbClr val="00499A"/>
          </a:solidFill>
        </p:grpSpPr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BF0F4725-5C7A-CB4B-38D5-86FBEF4BEDA5}"/>
                </a:ext>
              </a:extLst>
            </p:cNvPr>
            <p:cNvSpPr/>
            <p:nvPr/>
          </p:nvSpPr>
          <p:spPr>
            <a:xfrm>
              <a:off x="6609691" y="1154765"/>
              <a:ext cx="1056750" cy="53353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TextBox 27">
              <a:extLst>
                <a:ext uri="{FF2B5EF4-FFF2-40B4-BE49-F238E27FC236}">
                  <a16:creationId xmlns:a16="http://schemas.microsoft.com/office/drawing/2014/main" id="{E0BE9CE0-5495-02C4-9D0D-FD4EF5A220D2}"/>
                </a:ext>
              </a:extLst>
            </p:cNvPr>
            <p:cNvSpPr txBox="1"/>
            <p:nvPr/>
          </p:nvSpPr>
          <p:spPr>
            <a:xfrm>
              <a:off x="6609691" y="1154765"/>
              <a:ext cx="1056750" cy="5335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b="1" kern="1200" dirty="0"/>
                <a:t>Advanced Molding Dept. </a:t>
              </a:r>
            </a:p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000" b="1" kern="1200" dirty="0">
                  <a:solidFill>
                    <a:schemeClr val="bg1"/>
                  </a:solidFill>
                </a:rPr>
                <a:t>Gary Chen, VP</a:t>
              </a:r>
            </a:p>
          </p:txBody>
        </p:sp>
      </p:grpSp>
      <p:grpSp>
        <p:nvGrpSpPr>
          <p:cNvPr id="32" name="Group 23">
            <a:extLst>
              <a:ext uri="{FF2B5EF4-FFF2-40B4-BE49-F238E27FC236}">
                <a16:creationId xmlns:a16="http://schemas.microsoft.com/office/drawing/2014/main" id="{AEFCDD0D-6625-A9E0-A2CB-03B695606E5A}"/>
              </a:ext>
            </a:extLst>
          </p:cNvPr>
          <p:cNvGrpSpPr/>
          <p:nvPr/>
        </p:nvGrpSpPr>
        <p:grpSpPr>
          <a:xfrm>
            <a:off x="9458255" y="2021925"/>
            <a:ext cx="1063463" cy="615038"/>
            <a:chOff x="7857955" y="1154765"/>
            <a:chExt cx="911966" cy="455983"/>
          </a:xfrm>
          <a:solidFill>
            <a:srgbClr val="00499A"/>
          </a:solidFill>
        </p:grpSpPr>
        <p:sp>
          <p:nvSpPr>
            <p:cNvPr id="33" name="Rectangle 24">
              <a:extLst>
                <a:ext uri="{FF2B5EF4-FFF2-40B4-BE49-F238E27FC236}">
                  <a16:creationId xmlns:a16="http://schemas.microsoft.com/office/drawing/2014/main" id="{C629F9FB-5E3F-B229-C137-572E6E70A754}"/>
                </a:ext>
              </a:extLst>
            </p:cNvPr>
            <p:cNvSpPr/>
            <p:nvPr/>
          </p:nvSpPr>
          <p:spPr>
            <a:xfrm>
              <a:off x="7857955" y="1154765"/>
              <a:ext cx="911966" cy="45598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TextBox 25">
              <a:extLst>
                <a:ext uri="{FF2B5EF4-FFF2-40B4-BE49-F238E27FC236}">
                  <a16:creationId xmlns:a16="http://schemas.microsoft.com/office/drawing/2014/main" id="{50859B12-C1ED-0242-20E7-E62451E45A56}"/>
                </a:ext>
              </a:extLst>
            </p:cNvPr>
            <p:cNvSpPr txBox="1"/>
            <p:nvPr/>
          </p:nvSpPr>
          <p:spPr>
            <a:xfrm>
              <a:off x="7857955" y="1154765"/>
              <a:ext cx="911966" cy="4559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900" b="1" kern="1200" dirty="0">
                  <a:solidFill>
                    <a:schemeClr val="bg1"/>
                  </a:solidFill>
                </a:rPr>
                <a:t>PPC Plant</a:t>
              </a:r>
            </a:p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000" b="1" kern="1200" dirty="0">
                  <a:solidFill>
                    <a:schemeClr val="bg1"/>
                  </a:solidFill>
                </a:rPr>
                <a:t>Gary Chen, VP</a:t>
              </a:r>
              <a:endParaRPr lang="zh-TW" sz="10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8">
            <a:extLst>
              <a:ext uri="{FF2B5EF4-FFF2-40B4-BE49-F238E27FC236}">
                <a16:creationId xmlns:a16="http://schemas.microsoft.com/office/drawing/2014/main" id="{874EE09D-8826-91FD-5A68-DBA0475A4458}"/>
              </a:ext>
            </a:extLst>
          </p:cNvPr>
          <p:cNvGrpSpPr/>
          <p:nvPr/>
        </p:nvGrpSpPr>
        <p:grpSpPr>
          <a:xfrm>
            <a:off x="1644159" y="2703597"/>
            <a:ext cx="1112723" cy="523541"/>
            <a:chOff x="178624" y="1970842"/>
            <a:chExt cx="911966" cy="523541"/>
          </a:xfrm>
        </p:grpSpPr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34FC4143-F4D6-5856-4CCB-BDC9DD3A87BA}"/>
                </a:ext>
              </a:extLst>
            </p:cNvPr>
            <p:cNvSpPr/>
            <p:nvPr/>
          </p:nvSpPr>
          <p:spPr>
            <a:xfrm>
              <a:off x="178624" y="1970842"/>
              <a:ext cx="911966" cy="52354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0FBE9A42-E87A-86E5-F76A-EA0525DAECD0}"/>
                </a:ext>
              </a:extLst>
            </p:cNvPr>
            <p:cNvSpPr txBox="1"/>
            <p:nvPr/>
          </p:nvSpPr>
          <p:spPr>
            <a:xfrm>
              <a:off x="178624" y="1970842"/>
              <a:ext cx="911966" cy="5235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Brian Chiang</a:t>
              </a:r>
            </a:p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Director</a:t>
              </a:r>
            </a:p>
          </p:txBody>
        </p:sp>
      </p:grpSp>
      <p:grpSp>
        <p:nvGrpSpPr>
          <p:cNvPr id="40" name="Group 41">
            <a:extLst>
              <a:ext uri="{FF2B5EF4-FFF2-40B4-BE49-F238E27FC236}">
                <a16:creationId xmlns:a16="http://schemas.microsoft.com/office/drawing/2014/main" id="{6A8333CF-11B1-0362-E401-1A664B61B58B}"/>
              </a:ext>
            </a:extLst>
          </p:cNvPr>
          <p:cNvGrpSpPr/>
          <p:nvPr/>
        </p:nvGrpSpPr>
        <p:grpSpPr>
          <a:xfrm>
            <a:off x="1644159" y="3283731"/>
            <a:ext cx="1112718" cy="455983"/>
            <a:chOff x="281266" y="2670996"/>
            <a:chExt cx="911966" cy="455983"/>
          </a:xfrm>
        </p:grpSpPr>
        <p:sp>
          <p:nvSpPr>
            <p:cNvPr id="41" name="Rectangle 42">
              <a:extLst>
                <a:ext uri="{FF2B5EF4-FFF2-40B4-BE49-F238E27FC236}">
                  <a16:creationId xmlns:a16="http://schemas.microsoft.com/office/drawing/2014/main" id="{44ECFEF3-EC04-FC97-B107-5894145ADC70}"/>
                </a:ext>
              </a:extLst>
            </p:cNvPr>
            <p:cNvSpPr/>
            <p:nvPr/>
          </p:nvSpPr>
          <p:spPr>
            <a:xfrm>
              <a:off x="281266" y="2670996"/>
              <a:ext cx="911966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C0DED03E-B204-EE49-FBDD-6667AEFEC62B}"/>
                </a:ext>
              </a:extLst>
            </p:cNvPr>
            <p:cNvSpPr txBox="1"/>
            <p:nvPr/>
          </p:nvSpPr>
          <p:spPr>
            <a:xfrm>
              <a:off x="281266" y="2670996"/>
              <a:ext cx="911966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Sales Dept.</a:t>
              </a:r>
              <a:endParaRPr lang="zh-TW" altLang="en-US" sz="12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 44">
            <a:extLst>
              <a:ext uri="{FF2B5EF4-FFF2-40B4-BE49-F238E27FC236}">
                <a16:creationId xmlns:a16="http://schemas.microsoft.com/office/drawing/2014/main" id="{290086DB-8709-69B3-7A10-F12ADEBEB8FD}"/>
              </a:ext>
            </a:extLst>
          </p:cNvPr>
          <p:cNvGrpSpPr/>
          <p:nvPr/>
        </p:nvGrpSpPr>
        <p:grpSpPr>
          <a:xfrm>
            <a:off x="1644163" y="4282685"/>
            <a:ext cx="1112716" cy="455983"/>
            <a:chOff x="278895" y="4363638"/>
            <a:chExt cx="911966" cy="455983"/>
          </a:xfrm>
        </p:grpSpPr>
        <p:sp>
          <p:nvSpPr>
            <p:cNvPr id="44" name="Rectangle 45">
              <a:extLst>
                <a:ext uri="{FF2B5EF4-FFF2-40B4-BE49-F238E27FC236}">
                  <a16:creationId xmlns:a16="http://schemas.microsoft.com/office/drawing/2014/main" id="{2754E7DF-C9A5-C9E6-D6AE-CB2AE565865A}"/>
                </a:ext>
              </a:extLst>
            </p:cNvPr>
            <p:cNvSpPr/>
            <p:nvPr/>
          </p:nvSpPr>
          <p:spPr>
            <a:xfrm>
              <a:off x="278895" y="4363638"/>
              <a:ext cx="911966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TextBox 46">
              <a:extLst>
                <a:ext uri="{FF2B5EF4-FFF2-40B4-BE49-F238E27FC236}">
                  <a16:creationId xmlns:a16="http://schemas.microsoft.com/office/drawing/2014/main" id="{204CF8E3-D8A4-6351-206D-5E5E09E7FABA}"/>
                </a:ext>
              </a:extLst>
            </p:cNvPr>
            <p:cNvSpPr txBox="1"/>
            <p:nvPr/>
          </p:nvSpPr>
          <p:spPr>
            <a:xfrm>
              <a:off x="278895" y="4363638"/>
              <a:ext cx="911966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Procurement</a:t>
              </a:r>
            </a:p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Dept.</a:t>
              </a:r>
              <a:endParaRPr lang="zh-TW" altLang="en-US" sz="12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 47">
            <a:extLst>
              <a:ext uri="{FF2B5EF4-FFF2-40B4-BE49-F238E27FC236}">
                <a16:creationId xmlns:a16="http://schemas.microsoft.com/office/drawing/2014/main" id="{8FEAA88B-741C-01B4-BF9E-B3423474CE0D}"/>
              </a:ext>
            </a:extLst>
          </p:cNvPr>
          <p:cNvGrpSpPr/>
          <p:nvPr/>
        </p:nvGrpSpPr>
        <p:grpSpPr>
          <a:xfrm>
            <a:off x="2923894" y="2703596"/>
            <a:ext cx="1112719" cy="523541"/>
            <a:chOff x="1541250" y="2456606"/>
            <a:chExt cx="1051041" cy="411917"/>
          </a:xfrm>
        </p:grpSpPr>
        <p:sp>
          <p:nvSpPr>
            <p:cNvPr id="47" name="Rectangle 48">
              <a:extLst>
                <a:ext uri="{FF2B5EF4-FFF2-40B4-BE49-F238E27FC236}">
                  <a16:creationId xmlns:a16="http://schemas.microsoft.com/office/drawing/2014/main" id="{468CEABB-9ADA-1287-9D14-7829ECEF8993}"/>
                </a:ext>
              </a:extLst>
            </p:cNvPr>
            <p:cNvSpPr/>
            <p:nvPr/>
          </p:nvSpPr>
          <p:spPr>
            <a:xfrm>
              <a:off x="1541250" y="2456606"/>
              <a:ext cx="1051041" cy="41191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48" name="TextBox 49">
              <a:extLst>
                <a:ext uri="{FF2B5EF4-FFF2-40B4-BE49-F238E27FC236}">
                  <a16:creationId xmlns:a16="http://schemas.microsoft.com/office/drawing/2014/main" id="{E4D0B673-564B-FDBB-A123-277FCD1F46A4}"/>
                </a:ext>
              </a:extLst>
            </p:cNvPr>
            <p:cNvSpPr txBox="1"/>
            <p:nvPr/>
          </p:nvSpPr>
          <p:spPr>
            <a:xfrm>
              <a:off x="1541250" y="2456606"/>
              <a:ext cx="1051041" cy="411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Kavin Hsu</a:t>
              </a:r>
            </a:p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800" b="1" kern="1200" dirty="0">
                  <a:solidFill>
                    <a:schemeClr val="bg1"/>
                  </a:solidFill>
                </a:rPr>
                <a:t>Director &amp; IT Manager</a:t>
              </a:r>
            </a:p>
          </p:txBody>
        </p:sp>
      </p:grpSp>
      <p:grpSp>
        <p:nvGrpSpPr>
          <p:cNvPr id="61" name="Group 50">
            <a:extLst>
              <a:ext uri="{FF2B5EF4-FFF2-40B4-BE49-F238E27FC236}">
                <a16:creationId xmlns:a16="http://schemas.microsoft.com/office/drawing/2014/main" id="{037404A4-EB22-7F60-68C9-7026AEF141B7}"/>
              </a:ext>
            </a:extLst>
          </p:cNvPr>
          <p:cNvGrpSpPr/>
          <p:nvPr/>
        </p:nvGrpSpPr>
        <p:grpSpPr>
          <a:xfrm>
            <a:off x="4228126" y="2703596"/>
            <a:ext cx="1180403" cy="523541"/>
            <a:chOff x="2882153" y="1953401"/>
            <a:chExt cx="940219" cy="438760"/>
          </a:xfrm>
        </p:grpSpPr>
        <p:sp>
          <p:nvSpPr>
            <p:cNvPr id="62" name="Rectangle 51">
              <a:extLst>
                <a:ext uri="{FF2B5EF4-FFF2-40B4-BE49-F238E27FC236}">
                  <a16:creationId xmlns:a16="http://schemas.microsoft.com/office/drawing/2014/main" id="{C5CCCE0D-7733-DF43-EEE6-0D227567258B}"/>
                </a:ext>
              </a:extLst>
            </p:cNvPr>
            <p:cNvSpPr/>
            <p:nvPr/>
          </p:nvSpPr>
          <p:spPr>
            <a:xfrm>
              <a:off x="2882153" y="1953401"/>
              <a:ext cx="940219" cy="43876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TextBox 52">
              <a:extLst>
                <a:ext uri="{FF2B5EF4-FFF2-40B4-BE49-F238E27FC236}">
                  <a16:creationId xmlns:a16="http://schemas.microsoft.com/office/drawing/2014/main" id="{F929DF14-DCB2-A036-7F7D-D7107F100208}"/>
                </a:ext>
              </a:extLst>
            </p:cNvPr>
            <p:cNvSpPr txBox="1"/>
            <p:nvPr/>
          </p:nvSpPr>
          <p:spPr>
            <a:xfrm>
              <a:off x="2882153" y="1953401"/>
              <a:ext cx="940219" cy="4387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R&amp;D Dept.</a:t>
              </a:r>
              <a:endParaRPr lang="zh-TW" altLang="en-US" sz="12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56">
            <a:extLst>
              <a:ext uri="{FF2B5EF4-FFF2-40B4-BE49-F238E27FC236}">
                <a16:creationId xmlns:a16="http://schemas.microsoft.com/office/drawing/2014/main" id="{D519A96E-87C7-52C1-90A7-F0FFC2CA1982}"/>
              </a:ext>
            </a:extLst>
          </p:cNvPr>
          <p:cNvGrpSpPr/>
          <p:nvPr/>
        </p:nvGrpSpPr>
        <p:grpSpPr>
          <a:xfrm>
            <a:off x="2936142" y="3274418"/>
            <a:ext cx="1112718" cy="459051"/>
            <a:chOff x="1579373" y="1999592"/>
            <a:chExt cx="911966" cy="455983"/>
          </a:xfrm>
        </p:grpSpPr>
        <p:sp>
          <p:nvSpPr>
            <p:cNvPr id="65" name="Rectangle 57">
              <a:extLst>
                <a:ext uri="{FF2B5EF4-FFF2-40B4-BE49-F238E27FC236}">
                  <a16:creationId xmlns:a16="http://schemas.microsoft.com/office/drawing/2014/main" id="{B1133342-50B1-D389-F3D6-5950B96008A6}"/>
                </a:ext>
              </a:extLst>
            </p:cNvPr>
            <p:cNvSpPr/>
            <p:nvPr/>
          </p:nvSpPr>
          <p:spPr>
            <a:xfrm>
              <a:off x="1579373" y="1999592"/>
              <a:ext cx="911966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TextBox 58">
              <a:extLst>
                <a:ext uri="{FF2B5EF4-FFF2-40B4-BE49-F238E27FC236}">
                  <a16:creationId xmlns:a16="http://schemas.microsoft.com/office/drawing/2014/main" id="{38E4B30D-5507-30ED-6979-2A49A4FEFAA0}"/>
                </a:ext>
              </a:extLst>
            </p:cNvPr>
            <p:cNvSpPr txBox="1"/>
            <p:nvPr/>
          </p:nvSpPr>
          <p:spPr>
            <a:xfrm>
              <a:off x="1579373" y="1999592"/>
              <a:ext cx="911966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IT Dept.</a:t>
              </a:r>
              <a:endParaRPr lang="zh-TW" sz="12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Group 59">
            <a:extLst>
              <a:ext uri="{FF2B5EF4-FFF2-40B4-BE49-F238E27FC236}">
                <a16:creationId xmlns:a16="http://schemas.microsoft.com/office/drawing/2014/main" id="{CB362653-C780-C039-D3DB-B74D5BD8843D}"/>
              </a:ext>
            </a:extLst>
          </p:cNvPr>
          <p:cNvGrpSpPr/>
          <p:nvPr/>
        </p:nvGrpSpPr>
        <p:grpSpPr>
          <a:xfrm>
            <a:off x="2923894" y="4282685"/>
            <a:ext cx="1112719" cy="455983"/>
            <a:chOff x="1564808" y="3031738"/>
            <a:chExt cx="911966" cy="455983"/>
          </a:xfrm>
        </p:grpSpPr>
        <p:sp>
          <p:nvSpPr>
            <p:cNvPr id="69" name="Rectangle 60">
              <a:extLst>
                <a:ext uri="{FF2B5EF4-FFF2-40B4-BE49-F238E27FC236}">
                  <a16:creationId xmlns:a16="http://schemas.microsoft.com/office/drawing/2014/main" id="{82D14827-27DD-D564-D884-8305E6A6305E}"/>
                </a:ext>
              </a:extLst>
            </p:cNvPr>
            <p:cNvSpPr/>
            <p:nvPr/>
          </p:nvSpPr>
          <p:spPr>
            <a:xfrm>
              <a:off x="1564808" y="3031738"/>
              <a:ext cx="911966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TextBox 61">
              <a:extLst>
                <a:ext uri="{FF2B5EF4-FFF2-40B4-BE49-F238E27FC236}">
                  <a16:creationId xmlns:a16="http://schemas.microsoft.com/office/drawing/2014/main" id="{00575C99-28AC-7B1D-F7E2-673F6E83E14E}"/>
                </a:ext>
              </a:extLst>
            </p:cNvPr>
            <p:cNvSpPr txBox="1"/>
            <p:nvPr/>
          </p:nvSpPr>
          <p:spPr>
            <a:xfrm>
              <a:off x="1564808" y="3031738"/>
              <a:ext cx="911966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Finance</a:t>
              </a:r>
            </a:p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Dept.</a:t>
              </a:r>
            </a:p>
          </p:txBody>
        </p:sp>
      </p:grpSp>
      <p:grpSp>
        <p:nvGrpSpPr>
          <p:cNvPr id="71" name="Group 62">
            <a:extLst>
              <a:ext uri="{FF2B5EF4-FFF2-40B4-BE49-F238E27FC236}">
                <a16:creationId xmlns:a16="http://schemas.microsoft.com/office/drawing/2014/main" id="{222DE23C-24AF-865C-E07C-DE8C65904054}"/>
              </a:ext>
            </a:extLst>
          </p:cNvPr>
          <p:cNvGrpSpPr/>
          <p:nvPr/>
        </p:nvGrpSpPr>
        <p:grpSpPr>
          <a:xfrm>
            <a:off x="5587790" y="2703595"/>
            <a:ext cx="1192655" cy="523541"/>
            <a:chOff x="4067083" y="1808152"/>
            <a:chExt cx="940137" cy="504436"/>
          </a:xfrm>
        </p:grpSpPr>
        <p:sp>
          <p:nvSpPr>
            <p:cNvPr id="72" name="Rectangle 63">
              <a:extLst>
                <a:ext uri="{FF2B5EF4-FFF2-40B4-BE49-F238E27FC236}">
                  <a16:creationId xmlns:a16="http://schemas.microsoft.com/office/drawing/2014/main" id="{0FA80DEA-E0A1-DC15-CDEE-DB7E3EBC39BA}"/>
                </a:ext>
              </a:extLst>
            </p:cNvPr>
            <p:cNvSpPr/>
            <p:nvPr/>
          </p:nvSpPr>
          <p:spPr>
            <a:xfrm>
              <a:off x="4067083" y="1808152"/>
              <a:ext cx="940137" cy="50443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73" name="TextBox 64">
              <a:extLst>
                <a:ext uri="{FF2B5EF4-FFF2-40B4-BE49-F238E27FC236}">
                  <a16:creationId xmlns:a16="http://schemas.microsoft.com/office/drawing/2014/main" id="{4EC6092D-2A85-8FE8-AE41-BBFFD19644BE}"/>
                </a:ext>
              </a:extLst>
            </p:cNvPr>
            <p:cNvSpPr txBox="1"/>
            <p:nvPr/>
          </p:nvSpPr>
          <p:spPr>
            <a:xfrm>
              <a:off x="4067083" y="1808152"/>
              <a:ext cx="940137" cy="50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Aries Chang</a:t>
              </a:r>
            </a:p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Director</a:t>
              </a:r>
            </a:p>
          </p:txBody>
        </p:sp>
      </p:grpSp>
      <p:grpSp>
        <p:nvGrpSpPr>
          <p:cNvPr id="74" name="Group 65">
            <a:extLst>
              <a:ext uri="{FF2B5EF4-FFF2-40B4-BE49-F238E27FC236}">
                <a16:creationId xmlns:a16="http://schemas.microsoft.com/office/drawing/2014/main" id="{074A1282-081D-AFEE-987D-09FC67C5BDEC}"/>
              </a:ext>
            </a:extLst>
          </p:cNvPr>
          <p:cNvGrpSpPr/>
          <p:nvPr/>
        </p:nvGrpSpPr>
        <p:grpSpPr>
          <a:xfrm>
            <a:off x="5587790" y="3255113"/>
            <a:ext cx="1192655" cy="461741"/>
            <a:chOff x="4214575" y="2327093"/>
            <a:chExt cx="1034407" cy="455983"/>
          </a:xfrm>
        </p:grpSpPr>
        <p:sp>
          <p:nvSpPr>
            <p:cNvPr id="75" name="Rectangle 66">
              <a:extLst>
                <a:ext uri="{FF2B5EF4-FFF2-40B4-BE49-F238E27FC236}">
                  <a16:creationId xmlns:a16="http://schemas.microsoft.com/office/drawing/2014/main" id="{68FD0C3F-FEE3-DB38-28C4-A399AEA4CDC9}"/>
                </a:ext>
              </a:extLst>
            </p:cNvPr>
            <p:cNvSpPr/>
            <p:nvPr/>
          </p:nvSpPr>
          <p:spPr>
            <a:xfrm>
              <a:off x="4214575" y="2327093"/>
              <a:ext cx="1034407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TextBox 67">
              <a:extLst>
                <a:ext uri="{FF2B5EF4-FFF2-40B4-BE49-F238E27FC236}">
                  <a16:creationId xmlns:a16="http://schemas.microsoft.com/office/drawing/2014/main" id="{58111878-E62D-8DA5-41A7-AA6C13051460}"/>
                </a:ext>
              </a:extLst>
            </p:cNvPr>
            <p:cNvSpPr txBox="1"/>
            <p:nvPr/>
          </p:nvSpPr>
          <p:spPr>
            <a:xfrm>
              <a:off x="4214575" y="2327093"/>
              <a:ext cx="1034407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MFG Division I</a:t>
              </a:r>
            </a:p>
          </p:txBody>
        </p:sp>
      </p:grpSp>
      <p:grpSp>
        <p:nvGrpSpPr>
          <p:cNvPr id="77" name="Group 68">
            <a:extLst>
              <a:ext uri="{FF2B5EF4-FFF2-40B4-BE49-F238E27FC236}">
                <a16:creationId xmlns:a16="http://schemas.microsoft.com/office/drawing/2014/main" id="{8476F142-D443-309E-644E-915FC661D9BE}"/>
              </a:ext>
            </a:extLst>
          </p:cNvPr>
          <p:cNvGrpSpPr/>
          <p:nvPr/>
        </p:nvGrpSpPr>
        <p:grpSpPr>
          <a:xfrm>
            <a:off x="6904521" y="4535475"/>
            <a:ext cx="1180404" cy="439889"/>
            <a:chOff x="4237785" y="4026598"/>
            <a:chExt cx="1052181" cy="455983"/>
          </a:xfrm>
        </p:grpSpPr>
        <p:sp>
          <p:nvSpPr>
            <p:cNvPr id="78" name="Rectangle 69">
              <a:extLst>
                <a:ext uri="{FF2B5EF4-FFF2-40B4-BE49-F238E27FC236}">
                  <a16:creationId xmlns:a16="http://schemas.microsoft.com/office/drawing/2014/main" id="{1C8565F3-C954-E869-1038-D3A98059E011}"/>
                </a:ext>
              </a:extLst>
            </p:cNvPr>
            <p:cNvSpPr/>
            <p:nvPr/>
          </p:nvSpPr>
          <p:spPr>
            <a:xfrm>
              <a:off x="4237785" y="4026598"/>
              <a:ext cx="1052181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TextBox 70">
              <a:extLst>
                <a:ext uri="{FF2B5EF4-FFF2-40B4-BE49-F238E27FC236}">
                  <a16:creationId xmlns:a16="http://schemas.microsoft.com/office/drawing/2014/main" id="{AF87D686-EA33-09EC-FCF8-8E62FFB9F449}"/>
                </a:ext>
              </a:extLst>
            </p:cNvPr>
            <p:cNvSpPr txBox="1"/>
            <p:nvPr/>
          </p:nvSpPr>
          <p:spPr>
            <a:xfrm>
              <a:off x="4237785" y="4026598"/>
              <a:ext cx="1052181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Production Control Dept.</a:t>
              </a:r>
              <a:endParaRPr lang="zh-TW" altLang="en-US" sz="12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oup 71">
            <a:extLst>
              <a:ext uri="{FF2B5EF4-FFF2-40B4-BE49-F238E27FC236}">
                <a16:creationId xmlns:a16="http://schemas.microsoft.com/office/drawing/2014/main" id="{B8C683A5-0364-ADC4-E35F-BC84D823DD53}"/>
              </a:ext>
            </a:extLst>
          </p:cNvPr>
          <p:cNvGrpSpPr/>
          <p:nvPr/>
        </p:nvGrpSpPr>
        <p:grpSpPr>
          <a:xfrm>
            <a:off x="6904521" y="5026271"/>
            <a:ext cx="1180404" cy="455983"/>
            <a:chOff x="4209176" y="4718224"/>
            <a:chExt cx="1034407" cy="455983"/>
          </a:xfrm>
        </p:grpSpPr>
        <p:sp>
          <p:nvSpPr>
            <p:cNvPr id="81" name="Rectangle 72">
              <a:extLst>
                <a:ext uri="{FF2B5EF4-FFF2-40B4-BE49-F238E27FC236}">
                  <a16:creationId xmlns:a16="http://schemas.microsoft.com/office/drawing/2014/main" id="{2B9F9B99-FCC0-06E4-264D-38B093C153F4}"/>
                </a:ext>
              </a:extLst>
            </p:cNvPr>
            <p:cNvSpPr/>
            <p:nvPr/>
          </p:nvSpPr>
          <p:spPr>
            <a:xfrm>
              <a:off x="4209176" y="4718224"/>
              <a:ext cx="1034407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TextBox 73">
              <a:extLst>
                <a:ext uri="{FF2B5EF4-FFF2-40B4-BE49-F238E27FC236}">
                  <a16:creationId xmlns:a16="http://schemas.microsoft.com/office/drawing/2014/main" id="{F7F656D6-3F88-41C6-460C-B7B82C2D74B7}"/>
                </a:ext>
              </a:extLst>
            </p:cNvPr>
            <p:cNvSpPr txBox="1"/>
            <p:nvPr/>
          </p:nvSpPr>
          <p:spPr>
            <a:xfrm>
              <a:off x="4209176" y="4718224"/>
              <a:ext cx="1034407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150" b="1" dirty="0">
                  <a:solidFill>
                    <a:schemeClr val="bg1"/>
                  </a:solidFill>
                </a:rPr>
                <a:t>Assembly Control (Assembly line)</a:t>
              </a:r>
              <a:endParaRPr lang="zh-TW" altLang="en-US" sz="115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Group 74">
            <a:extLst>
              <a:ext uri="{FF2B5EF4-FFF2-40B4-BE49-F238E27FC236}">
                <a16:creationId xmlns:a16="http://schemas.microsoft.com/office/drawing/2014/main" id="{294B7A3A-4629-34E4-2932-E57195CA4655}"/>
              </a:ext>
            </a:extLst>
          </p:cNvPr>
          <p:cNvGrpSpPr/>
          <p:nvPr/>
        </p:nvGrpSpPr>
        <p:grpSpPr>
          <a:xfrm>
            <a:off x="6908298" y="5533161"/>
            <a:ext cx="1180404" cy="455983"/>
            <a:chOff x="4209176" y="4718224"/>
            <a:chExt cx="1034407" cy="455983"/>
          </a:xfrm>
        </p:grpSpPr>
        <p:sp>
          <p:nvSpPr>
            <p:cNvPr id="84" name="Rectangle 75">
              <a:extLst>
                <a:ext uri="{FF2B5EF4-FFF2-40B4-BE49-F238E27FC236}">
                  <a16:creationId xmlns:a16="http://schemas.microsoft.com/office/drawing/2014/main" id="{CC24DA90-2F76-9D22-977F-5861B942B522}"/>
                </a:ext>
              </a:extLst>
            </p:cNvPr>
            <p:cNvSpPr/>
            <p:nvPr/>
          </p:nvSpPr>
          <p:spPr>
            <a:xfrm>
              <a:off x="4209176" y="4718224"/>
              <a:ext cx="1034407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5" name="TextBox 76">
              <a:extLst>
                <a:ext uri="{FF2B5EF4-FFF2-40B4-BE49-F238E27FC236}">
                  <a16:creationId xmlns:a16="http://schemas.microsoft.com/office/drawing/2014/main" id="{A98EAD4C-63F5-3D8D-C3F7-2AF8A81D1637}"/>
                </a:ext>
              </a:extLst>
            </p:cNvPr>
            <p:cNvSpPr txBox="1"/>
            <p:nvPr/>
          </p:nvSpPr>
          <p:spPr>
            <a:xfrm>
              <a:off x="4209176" y="4718224"/>
              <a:ext cx="1034407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150" b="1" kern="1200" dirty="0">
                  <a:solidFill>
                    <a:schemeClr val="bg1"/>
                  </a:solidFill>
                </a:rPr>
                <a:t>Inventory Contro</a:t>
              </a:r>
              <a:r>
                <a:rPr lang="en-US" altLang="zh-TW" sz="1150" b="1" dirty="0">
                  <a:solidFill>
                    <a:schemeClr val="bg1"/>
                  </a:solidFill>
                </a:rPr>
                <a:t>l</a:t>
              </a:r>
            </a:p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150" b="1" dirty="0">
                  <a:solidFill>
                    <a:schemeClr val="bg1"/>
                  </a:solidFill>
                </a:rPr>
                <a:t>(Warehouse) </a:t>
              </a:r>
              <a:endParaRPr lang="zh-TW" altLang="en-US" sz="115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Group 77">
            <a:extLst>
              <a:ext uri="{FF2B5EF4-FFF2-40B4-BE49-F238E27FC236}">
                <a16:creationId xmlns:a16="http://schemas.microsoft.com/office/drawing/2014/main" id="{7DE20123-7B2F-0079-A0DC-DCE969627ED6}"/>
              </a:ext>
            </a:extLst>
          </p:cNvPr>
          <p:cNvGrpSpPr/>
          <p:nvPr/>
        </p:nvGrpSpPr>
        <p:grpSpPr>
          <a:xfrm>
            <a:off x="6904520" y="2703597"/>
            <a:ext cx="1154732" cy="519446"/>
            <a:chOff x="5552129" y="1919535"/>
            <a:chExt cx="911966" cy="455983"/>
          </a:xfrm>
        </p:grpSpPr>
        <p:sp>
          <p:nvSpPr>
            <p:cNvPr id="87" name="Rectangle 78">
              <a:extLst>
                <a:ext uri="{FF2B5EF4-FFF2-40B4-BE49-F238E27FC236}">
                  <a16:creationId xmlns:a16="http://schemas.microsoft.com/office/drawing/2014/main" id="{93773202-06ED-0EB9-6E39-286885A9A910}"/>
                </a:ext>
              </a:extLst>
            </p:cNvPr>
            <p:cNvSpPr/>
            <p:nvPr/>
          </p:nvSpPr>
          <p:spPr>
            <a:xfrm>
              <a:off x="5552129" y="1919535"/>
              <a:ext cx="911966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8" name="TextBox 79">
              <a:extLst>
                <a:ext uri="{FF2B5EF4-FFF2-40B4-BE49-F238E27FC236}">
                  <a16:creationId xmlns:a16="http://schemas.microsoft.com/office/drawing/2014/main" id="{AA1B95F3-5468-5FAC-FAE4-D33847B9011D}"/>
                </a:ext>
              </a:extLst>
            </p:cNvPr>
            <p:cNvSpPr txBox="1"/>
            <p:nvPr/>
          </p:nvSpPr>
          <p:spPr>
            <a:xfrm>
              <a:off x="5552129" y="1919535"/>
              <a:ext cx="911966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QC Dept.</a:t>
              </a:r>
              <a:endParaRPr lang="zh-TW" altLang="en-US" sz="12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9" name="Group 83">
            <a:extLst>
              <a:ext uri="{FF2B5EF4-FFF2-40B4-BE49-F238E27FC236}">
                <a16:creationId xmlns:a16="http://schemas.microsoft.com/office/drawing/2014/main" id="{CDE0C6C7-1E11-9072-F03C-18397B78EC7A}"/>
              </a:ext>
            </a:extLst>
          </p:cNvPr>
          <p:cNvGrpSpPr/>
          <p:nvPr/>
        </p:nvGrpSpPr>
        <p:grpSpPr>
          <a:xfrm>
            <a:off x="8183325" y="2703595"/>
            <a:ext cx="1154731" cy="519446"/>
            <a:chOff x="6719994" y="1900074"/>
            <a:chExt cx="911966" cy="475472"/>
          </a:xfrm>
        </p:grpSpPr>
        <p:sp>
          <p:nvSpPr>
            <p:cNvPr id="90" name="Rectangle 84">
              <a:extLst>
                <a:ext uri="{FF2B5EF4-FFF2-40B4-BE49-F238E27FC236}">
                  <a16:creationId xmlns:a16="http://schemas.microsoft.com/office/drawing/2014/main" id="{14F4E190-4FAE-3FB1-2F0F-735AD3A3AFD2}"/>
                </a:ext>
              </a:extLst>
            </p:cNvPr>
            <p:cNvSpPr/>
            <p:nvPr/>
          </p:nvSpPr>
          <p:spPr>
            <a:xfrm>
              <a:off x="6719994" y="1900074"/>
              <a:ext cx="911966" cy="47547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91" name="TextBox 85">
              <a:extLst>
                <a:ext uri="{FF2B5EF4-FFF2-40B4-BE49-F238E27FC236}">
                  <a16:creationId xmlns:a16="http://schemas.microsoft.com/office/drawing/2014/main" id="{7C94E12C-FF32-2795-D067-6AA24879A4E3}"/>
                </a:ext>
              </a:extLst>
            </p:cNvPr>
            <p:cNvSpPr txBox="1"/>
            <p:nvPr/>
          </p:nvSpPr>
          <p:spPr>
            <a:xfrm>
              <a:off x="6719994" y="1900074"/>
              <a:ext cx="911966" cy="4754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Steven Wang</a:t>
              </a:r>
            </a:p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Director</a:t>
              </a:r>
            </a:p>
          </p:txBody>
        </p:sp>
      </p:grpSp>
      <p:grpSp>
        <p:nvGrpSpPr>
          <p:cNvPr id="92" name="Group 86">
            <a:extLst>
              <a:ext uri="{FF2B5EF4-FFF2-40B4-BE49-F238E27FC236}">
                <a16:creationId xmlns:a16="http://schemas.microsoft.com/office/drawing/2014/main" id="{ED5AAE45-C9DE-1DBC-2ED3-58CB803A487D}"/>
              </a:ext>
            </a:extLst>
          </p:cNvPr>
          <p:cNvGrpSpPr/>
          <p:nvPr/>
        </p:nvGrpSpPr>
        <p:grpSpPr>
          <a:xfrm>
            <a:off x="9458255" y="2703595"/>
            <a:ext cx="1063464" cy="487240"/>
            <a:chOff x="8089033" y="1692123"/>
            <a:chExt cx="911966" cy="455983"/>
          </a:xfrm>
        </p:grpSpPr>
        <p:sp>
          <p:nvSpPr>
            <p:cNvPr id="93" name="Rectangle 87">
              <a:extLst>
                <a:ext uri="{FF2B5EF4-FFF2-40B4-BE49-F238E27FC236}">
                  <a16:creationId xmlns:a16="http://schemas.microsoft.com/office/drawing/2014/main" id="{6CFA601E-7295-38C6-4451-6DA88549A0E3}"/>
                </a:ext>
              </a:extLst>
            </p:cNvPr>
            <p:cNvSpPr/>
            <p:nvPr/>
          </p:nvSpPr>
          <p:spPr>
            <a:xfrm>
              <a:off x="8089033" y="1692123"/>
              <a:ext cx="911966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4" name="TextBox 88">
              <a:extLst>
                <a:ext uri="{FF2B5EF4-FFF2-40B4-BE49-F238E27FC236}">
                  <a16:creationId xmlns:a16="http://schemas.microsoft.com/office/drawing/2014/main" id="{58911EAC-EFB6-E4A3-E1F1-12E6BEE49EA0}"/>
                </a:ext>
              </a:extLst>
            </p:cNvPr>
            <p:cNvSpPr txBox="1"/>
            <p:nvPr/>
          </p:nvSpPr>
          <p:spPr>
            <a:xfrm>
              <a:off x="8089033" y="1692123"/>
              <a:ext cx="911966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400" b="1" kern="1200" dirty="0">
                  <a:solidFill>
                    <a:schemeClr val="bg1"/>
                  </a:solidFill>
                </a:rPr>
                <a:t>PPC</a:t>
              </a:r>
              <a:endParaRPr lang="zh-TW" altLang="en-US" sz="14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Group 89">
            <a:extLst>
              <a:ext uri="{FF2B5EF4-FFF2-40B4-BE49-F238E27FC236}">
                <a16:creationId xmlns:a16="http://schemas.microsoft.com/office/drawing/2014/main" id="{50BB2B8F-E9B0-0408-078C-8B0098FBD65B}"/>
              </a:ext>
            </a:extLst>
          </p:cNvPr>
          <p:cNvGrpSpPr/>
          <p:nvPr/>
        </p:nvGrpSpPr>
        <p:grpSpPr>
          <a:xfrm>
            <a:off x="8182107" y="3260871"/>
            <a:ext cx="1154731" cy="455983"/>
            <a:chOff x="6899496" y="2436661"/>
            <a:chExt cx="911966" cy="455983"/>
          </a:xfrm>
        </p:grpSpPr>
        <p:sp>
          <p:nvSpPr>
            <p:cNvPr id="96" name="Rectangle 90">
              <a:extLst>
                <a:ext uri="{FF2B5EF4-FFF2-40B4-BE49-F238E27FC236}">
                  <a16:creationId xmlns:a16="http://schemas.microsoft.com/office/drawing/2014/main" id="{F532C448-C90D-75DC-73E5-F9723B903545}"/>
                </a:ext>
              </a:extLst>
            </p:cNvPr>
            <p:cNvSpPr/>
            <p:nvPr/>
          </p:nvSpPr>
          <p:spPr>
            <a:xfrm>
              <a:off x="6899496" y="2436661"/>
              <a:ext cx="911966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7" name="TextBox 91">
              <a:extLst>
                <a:ext uri="{FF2B5EF4-FFF2-40B4-BE49-F238E27FC236}">
                  <a16:creationId xmlns:a16="http://schemas.microsoft.com/office/drawing/2014/main" id="{73D5C9E1-FF70-602A-EEC3-9B781B09D781}"/>
                </a:ext>
              </a:extLst>
            </p:cNvPr>
            <p:cNvSpPr txBox="1"/>
            <p:nvPr/>
          </p:nvSpPr>
          <p:spPr>
            <a:xfrm>
              <a:off x="6899496" y="2436661"/>
              <a:ext cx="911966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000" b="1" kern="1200" dirty="0">
                  <a:solidFill>
                    <a:schemeClr val="bg1"/>
                  </a:solidFill>
                </a:rPr>
                <a:t>Technology Research</a:t>
              </a:r>
              <a:endParaRPr lang="zh-TW" altLang="en-US" sz="10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8" name="Group 92">
            <a:extLst>
              <a:ext uri="{FF2B5EF4-FFF2-40B4-BE49-F238E27FC236}">
                <a16:creationId xmlns:a16="http://schemas.microsoft.com/office/drawing/2014/main" id="{F5015C61-297D-A53C-4244-32B1EB1E73F5}"/>
              </a:ext>
            </a:extLst>
          </p:cNvPr>
          <p:cNvGrpSpPr/>
          <p:nvPr/>
        </p:nvGrpSpPr>
        <p:grpSpPr>
          <a:xfrm>
            <a:off x="8183326" y="3778205"/>
            <a:ext cx="1153512" cy="455983"/>
            <a:chOff x="6941492" y="3026622"/>
            <a:chExt cx="911966" cy="455983"/>
          </a:xfrm>
        </p:grpSpPr>
        <p:sp>
          <p:nvSpPr>
            <p:cNvPr id="99" name="Rectangle 93">
              <a:extLst>
                <a:ext uri="{FF2B5EF4-FFF2-40B4-BE49-F238E27FC236}">
                  <a16:creationId xmlns:a16="http://schemas.microsoft.com/office/drawing/2014/main" id="{A14497EF-47B6-31E1-0E2E-BF8786501939}"/>
                </a:ext>
              </a:extLst>
            </p:cNvPr>
            <p:cNvSpPr/>
            <p:nvPr/>
          </p:nvSpPr>
          <p:spPr>
            <a:xfrm>
              <a:off x="6941492" y="3026622"/>
              <a:ext cx="911966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0" name="TextBox 94">
              <a:extLst>
                <a:ext uri="{FF2B5EF4-FFF2-40B4-BE49-F238E27FC236}">
                  <a16:creationId xmlns:a16="http://schemas.microsoft.com/office/drawing/2014/main" id="{997F6F23-3B48-045C-6684-1D99BCAC6594}"/>
                </a:ext>
              </a:extLst>
            </p:cNvPr>
            <p:cNvSpPr txBox="1"/>
            <p:nvPr/>
          </p:nvSpPr>
          <p:spPr>
            <a:xfrm>
              <a:off x="6941492" y="3026622"/>
              <a:ext cx="911966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000" b="1" kern="1200" dirty="0">
                  <a:solidFill>
                    <a:schemeClr val="bg1"/>
                  </a:solidFill>
                </a:rPr>
                <a:t>Molding Section</a:t>
              </a:r>
              <a:endParaRPr lang="zh-TW" altLang="en-US" sz="10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1" name="Group 95">
            <a:extLst>
              <a:ext uri="{FF2B5EF4-FFF2-40B4-BE49-F238E27FC236}">
                <a16:creationId xmlns:a16="http://schemas.microsoft.com/office/drawing/2014/main" id="{84EBCEB3-4F69-D996-0A81-E049141CF579}"/>
              </a:ext>
            </a:extLst>
          </p:cNvPr>
          <p:cNvGrpSpPr/>
          <p:nvPr/>
        </p:nvGrpSpPr>
        <p:grpSpPr>
          <a:xfrm>
            <a:off x="1644162" y="5274797"/>
            <a:ext cx="1112720" cy="456193"/>
            <a:chOff x="243282" y="5219304"/>
            <a:chExt cx="1034407" cy="455983"/>
          </a:xfrm>
        </p:grpSpPr>
        <p:sp>
          <p:nvSpPr>
            <p:cNvPr id="102" name="Rectangle 96">
              <a:extLst>
                <a:ext uri="{FF2B5EF4-FFF2-40B4-BE49-F238E27FC236}">
                  <a16:creationId xmlns:a16="http://schemas.microsoft.com/office/drawing/2014/main" id="{694FA1CF-C9CE-6B69-8697-154FB2D019AB}"/>
                </a:ext>
              </a:extLst>
            </p:cNvPr>
            <p:cNvSpPr/>
            <p:nvPr/>
          </p:nvSpPr>
          <p:spPr>
            <a:xfrm>
              <a:off x="243282" y="5219304"/>
              <a:ext cx="1034407" cy="4559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3" name="TextBox 97">
              <a:extLst>
                <a:ext uri="{FF2B5EF4-FFF2-40B4-BE49-F238E27FC236}">
                  <a16:creationId xmlns:a16="http://schemas.microsoft.com/office/drawing/2014/main" id="{29A569E3-0904-DD14-AB14-18FA0AB85E8C}"/>
                </a:ext>
              </a:extLst>
            </p:cNvPr>
            <p:cNvSpPr txBox="1"/>
            <p:nvPr/>
          </p:nvSpPr>
          <p:spPr>
            <a:xfrm>
              <a:off x="243282" y="5219304"/>
              <a:ext cx="1034407" cy="455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1200" b="1" kern="1200" dirty="0">
                  <a:solidFill>
                    <a:schemeClr val="bg1"/>
                  </a:solidFill>
                </a:rPr>
                <a:t>MFG Division II</a:t>
              </a:r>
              <a:endParaRPr lang="zh-TW" altLang="en-US" sz="12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4" name="矩形 1">
            <a:extLst>
              <a:ext uri="{FF2B5EF4-FFF2-40B4-BE49-F238E27FC236}">
                <a16:creationId xmlns:a16="http://schemas.microsoft.com/office/drawing/2014/main" id="{EF66804C-FF3A-3A2F-1777-827C5E9A4FF7}"/>
              </a:ext>
            </a:extLst>
          </p:cNvPr>
          <p:cNvSpPr/>
          <p:nvPr/>
        </p:nvSpPr>
        <p:spPr>
          <a:xfrm>
            <a:off x="1644158" y="3794991"/>
            <a:ext cx="1112719" cy="434391"/>
          </a:xfrm>
          <a:prstGeom prst="rect">
            <a:avLst/>
          </a:prstGeom>
          <a:solidFill>
            <a:srgbClr val="FCCA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Hank Ho</a:t>
            </a:r>
          </a:p>
          <a:p>
            <a:pPr algn="ctr"/>
            <a:r>
              <a:rPr lang="en-US" altLang="zh-TW" sz="700" b="1" dirty="0">
                <a:solidFill>
                  <a:schemeClr val="tx1"/>
                </a:solidFill>
              </a:rPr>
              <a:t>Procurement Manager</a:t>
            </a:r>
            <a:endParaRPr lang="zh-TW" altLang="en-US" sz="700" b="1" dirty="0">
              <a:solidFill>
                <a:schemeClr val="tx1"/>
              </a:solidFill>
            </a:endParaRPr>
          </a:p>
        </p:txBody>
      </p:sp>
      <p:sp>
        <p:nvSpPr>
          <p:cNvPr id="105" name="矩形 1">
            <a:extLst>
              <a:ext uri="{FF2B5EF4-FFF2-40B4-BE49-F238E27FC236}">
                <a16:creationId xmlns:a16="http://schemas.microsoft.com/office/drawing/2014/main" id="{679398F9-A883-A7FD-F824-54F201229D69}"/>
              </a:ext>
            </a:extLst>
          </p:cNvPr>
          <p:cNvSpPr/>
          <p:nvPr/>
        </p:nvSpPr>
        <p:spPr>
          <a:xfrm>
            <a:off x="1644163" y="4789537"/>
            <a:ext cx="1112719" cy="434391"/>
          </a:xfrm>
          <a:prstGeom prst="rect">
            <a:avLst/>
          </a:prstGeom>
          <a:solidFill>
            <a:srgbClr val="FCCA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Ryan Huang</a:t>
            </a:r>
          </a:p>
          <a:p>
            <a:pPr algn="ctr"/>
            <a:r>
              <a:rPr lang="en-US" altLang="zh-TW" sz="900" b="1" dirty="0">
                <a:solidFill>
                  <a:schemeClr val="tx1"/>
                </a:solidFill>
              </a:rPr>
              <a:t>MGF D-II Manager</a:t>
            </a:r>
            <a:endParaRPr lang="zh-TW" altLang="en-US" sz="900" b="1" dirty="0">
              <a:solidFill>
                <a:schemeClr val="tx1"/>
              </a:solidFill>
            </a:endParaRPr>
          </a:p>
        </p:txBody>
      </p:sp>
      <p:sp>
        <p:nvSpPr>
          <p:cNvPr id="106" name="矩形 1">
            <a:extLst>
              <a:ext uri="{FF2B5EF4-FFF2-40B4-BE49-F238E27FC236}">
                <a16:creationId xmlns:a16="http://schemas.microsoft.com/office/drawing/2014/main" id="{ED68C2C6-5574-6E01-3C73-56B183DF3011}"/>
              </a:ext>
            </a:extLst>
          </p:cNvPr>
          <p:cNvSpPr/>
          <p:nvPr/>
        </p:nvSpPr>
        <p:spPr>
          <a:xfrm>
            <a:off x="2936142" y="3794991"/>
            <a:ext cx="1112719" cy="434391"/>
          </a:xfrm>
          <a:prstGeom prst="rect">
            <a:avLst/>
          </a:prstGeom>
          <a:solidFill>
            <a:srgbClr val="FCCA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Ally Huang</a:t>
            </a:r>
          </a:p>
          <a:p>
            <a:pPr algn="ctr"/>
            <a:r>
              <a:rPr lang="en-US" altLang="zh-TW" sz="700" b="1" dirty="0">
                <a:solidFill>
                  <a:schemeClr val="tx1"/>
                </a:solidFill>
              </a:rPr>
              <a:t>Finance &amp; Adm Manager</a:t>
            </a:r>
            <a:endParaRPr lang="zh-TW" altLang="en-US" sz="700" b="1" dirty="0">
              <a:solidFill>
                <a:schemeClr val="tx1"/>
              </a:solidFill>
            </a:endParaRPr>
          </a:p>
        </p:txBody>
      </p:sp>
      <p:sp>
        <p:nvSpPr>
          <p:cNvPr id="107" name="矩形 1">
            <a:extLst>
              <a:ext uri="{FF2B5EF4-FFF2-40B4-BE49-F238E27FC236}">
                <a16:creationId xmlns:a16="http://schemas.microsoft.com/office/drawing/2014/main" id="{52BB71B1-B3FC-86F1-381A-3487B07E7085}"/>
              </a:ext>
            </a:extLst>
          </p:cNvPr>
          <p:cNvSpPr/>
          <p:nvPr/>
        </p:nvSpPr>
        <p:spPr>
          <a:xfrm>
            <a:off x="4228125" y="3276374"/>
            <a:ext cx="1180402" cy="1462294"/>
          </a:xfrm>
          <a:prstGeom prst="rect">
            <a:avLst/>
          </a:prstGeom>
          <a:solidFill>
            <a:srgbClr val="FCCA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Alex Chen </a:t>
            </a:r>
          </a:p>
          <a:p>
            <a:pPr algn="ctr"/>
            <a:r>
              <a:rPr lang="en-US" altLang="zh-TW" sz="700" b="1" dirty="0">
                <a:solidFill>
                  <a:schemeClr val="tx1"/>
                </a:solidFill>
              </a:rPr>
              <a:t>Dept Manager</a:t>
            </a:r>
          </a:p>
          <a:p>
            <a:pPr algn="ctr"/>
            <a:endParaRPr lang="en-US" altLang="zh-TW" sz="700" b="1" dirty="0">
              <a:solidFill>
                <a:schemeClr val="tx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William Li </a:t>
            </a:r>
          </a:p>
          <a:p>
            <a:pPr algn="ctr"/>
            <a:r>
              <a:rPr lang="en-US" altLang="zh-TW" sz="700" b="1" dirty="0">
                <a:solidFill>
                  <a:schemeClr val="tx1"/>
                </a:solidFill>
              </a:rPr>
              <a:t>Deputy Manager</a:t>
            </a:r>
          </a:p>
          <a:p>
            <a:pPr algn="ctr"/>
            <a:endParaRPr lang="en-US" altLang="zh-TW" sz="700" b="1" dirty="0">
              <a:solidFill>
                <a:schemeClr val="tx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Jerry Lin </a:t>
            </a:r>
          </a:p>
          <a:p>
            <a:pPr algn="ctr"/>
            <a:r>
              <a:rPr lang="en-US" altLang="zh-TW" sz="700" b="1" dirty="0">
                <a:solidFill>
                  <a:schemeClr val="tx1"/>
                </a:solidFill>
              </a:rPr>
              <a:t>Deputy Manager </a:t>
            </a:r>
            <a:endParaRPr lang="zh-TW" altLang="en-US" sz="700" b="1" dirty="0">
              <a:solidFill>
                <a:schemeClr val="tx1"/>
              </a:solidFill>
            </a:endParaRPr>
          </a:p>
        </p:txBody>
      </p:sp>
      <p:sp>
        <p:nvSpPr>
          <p:cNvPr id="108" name="矩形 1">
            <a:extLst>
              <a:ext uri="{FF2B5EF4-FFF2-40B4-BE49-F238E27FC236}">
                <a16:creationId xmlns:a16="http://schemas.microsoft.com/office/drawing/2014/main" id="{0C701374-476D-C0B8-B469-B8D9C33235AF}"/>
              </a:ext>
            </a:extLst>
          </p:cNvPr>
          <p:cNvSpPr/>
          <p:nvPr/>
        </p:nvSpPr>
        <p:spPr>
          <a:xfrm>
            <a:off x="5587791" y="3733469"/>
            <a:ext cx="1192655" cy="774785"/>
          </a:xfrm>
          <a:prstGeom prst="rect">
            <a:avLst/>
          </a:prstGeom>
          <a:solidFill>
            <a:srgbClr val="FCCA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Daniel Chueng</a:t>
            </a:r>
          </a:p>
          <a:p>
            <a:pPr algn="ctr"/>
            <a:r>
              <a:rPr lang="en-US" altLang="zh-TW" sz="700" b="1" dirty="0">
                <a:solidFill>
                  <a:schemeClr val="tx1"/>
                </a:solidFill>
              </a:rPr>
              <a:t>Dept Manager</a:t>
            </a:r>
          </a:p>
          <a:p>
            <a:pPr algn="ctr"/>
            <a:endParaRPr lang="en-US" altLang="zh-TW" sz="700" b="1" dirty="0">
              <a:solidFill>
                <a:schemeClr val="tx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Casper Huang </a:t>
            </a:r>
          </a:p>
          <a:p>
            <a:pPr algn="ctr"/>
            <a:r>
              <a:rPr lang="en-US" altLang="zh-TW" sz="700" b="1" dirty="0">
                <a:solidFill>
                  <a:schemeClr val="tx1"/>
                </a:solidFill>
              </a:rPr>
              <a:t>Deputy Manager </a:t>
            </a:r>
            <a:endParaRPr lang="zh-TW" altLang="en-US" sz="700" b="1" dirty="0">
              <a:solidFill>
                <a:schemeClr val="tx1"/>
              </a:solidFill>
            </a:endParaRPr>
          </a:p>
        </p:txBody>
      </p:sp>
      <p:sp>
        <p:nvSpPr>
          <p:cNvPr id="109" name="矩形 1">
            <a:extLst>
              <a:ext uri="{FF2B5EF4-FFF2-40B4-BE49-F238E27FC236}">
                <a16:creationId xmlns:a16="http://schemas.microsoft.com/office/drawing/2014/main" id="{817F7A4A-4419-21C9-CE47-E7D5CE031242}"/>
              </a:ext>
            </a:extLst>
          </p:cNvPr>
          <p:cNvSpPr/>
          <p:nvPr/>
        </p:nvSpPr>
        <p:spPr>
          <a:xfrm>
            <a:off x="5593917" y="4535475"/>
            <a:ext cx="1186524" cy="439889"/>
          </a:xfrm>
          <a:prstGeom prst="rect">
            <a:avLst/>
          </a:prstGeom>
          <a:solidFill>
            <a:srgbClr val="FCCA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Connie Kang</a:t>
            </a:r>
          </a:p>
          <a:p>
            <a:pPr algn="ctr"/>
            <a:r>
              <a:rPr lang="en-US" altLang="zh-TW" sz="700" b="1" dirty="0">
                <a:solidFill>
                  <a:schemeClr val="tx1"/>
                </a:solidFill>
              </a:rPr>
              <a:t>Dept Manager</a:t>
            </a:r>
            <a:endParaRPr lang="zh-TW" altLang="en-US" sz="700" b="1" dirty="0">
              <a:solidFill>
                <a:schemeClr val="tx1"/>
              </a:solidFill>
            </a:endParaRPr>
          </a:p>
        </p:txBody>
      </p:sp>
      <p:sp>
        <p:nvSpPr>
          <p:cNvPr id="110" name="矩形 1">
            <a:extLst>
              <a:ext uri="{FF2B5EF4-FFF2-40B4-BE49-F238E27FC236}">
                <a16:creationId xmlns:a16="http://schemas.microsoft.com/office/drawing/2014/main" id="{1ABB1012-6938-0574-5C13-998CAD601F62}"/>
              </a:ext>
            </a:extLst>
          </p:cNvPr>
          <p:cNvSpPr/>
          <p:nvPr/>
        </p:nvSpPr>
        <p:spPr>
          <a:xfrm>
            <a:off x="5593917" y="5026271"/>
            <a:ext cx="1180402" cy="455983"/>
          </a:xfrm>
          <a:prstGeom prst="rect">
            <a:avLst/>
          </a:prstGeom>
          <a:solidFill>
            <a:srgbClr val="FCCA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Vicky Wang</a:t>
            </a:r>
          </a:p>
          <a:p>
            <a:pPr algn="ctr"/>
            <a:r>
              <a:rPr lang="en-US" altLang="zh-TW" sz="700" b="1" dirty="0">
                <a:solidFill>
                  <a:schemeClr val="tx1"/>
                </a:solidFill>
              </a:rPr>
              <a:t>Assembly Line Manager</a:t>
            </a:r>
            <a:endParaRPr lang="zh-TW" altLang="en-US" sz="700" b="1" dirty="0">
              <a:solidFill>
                <a:schemeClr val="tx1"/>
              </a:solidFill>
            </a:endParaRPr>
          </a:p>
        </p:txBody>
      </p:sp>
      <p:sp>
        <p:nvSpPr>
          <p:cNvPr id="111" name="矩形 1">
            <a:extLst>
              <a:ext uri="{FF2B5EF4-FFF2-40B4-BE49-F238E27FC236}">
                <a16:creationId xmlns:a16="http://schemas.microsoft.com/office/drawing/2014/main" id="{5D43D36A-5C52-93AE-9226-D7CFD10BCE53}"/>
              </a:ext>
            </a:extLst>
          </p:cNvPr>
          <p:cNvSpPr/>
          <p:nvPr/>
        </p:nvSpPr>
        <p:spPr>
          <a:xfrm>
            <a:off x="5593917" y="5530299"/>
            <a:ext cx="1192655" cy="455983"/>
          </a:xfrm>
          <a:prstGeom prst="rect">
            <a:avLst/>
          </a:prstGeom>
          <a:solidFill>
            <a:srgbClr val="FCCA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Yen Huang</a:t>
            </a:r>
          </a:p>
          <a:p>
            <a:pPr algn="ctr"/>
            <a:r>
              <a:rPr lang="en-US" altLang="zh-TW" sz="700" b="1" dirty="0">
                <a:solidFill>
                  <a:schemeClr val="tx1"/>
                </a:solidFill>
              </a:rPr>
              <a:t>Warehouse Manager</a:t>
            </a:r>
            <a:endParaRPr lang="zh-TW" altLang="en-US" sz="700" b="1" dirty="0">
              <a:solidFill>
                <a:schemeClr val="tx1"/>
              </a:solidFill>
            </a:endParaRPr>
          </a:p>
        </p:txBody>
      </p:sp>
      <p:cxnSp>
        <p:nvCxnSpPr>
          <p:cNvPr id="112" name="Straight Connector 109">
            <a:extLst>
              <a:ext uri="{FF2B5EF4-FFF2-40B4-BE49-F238E27FC236}">
                <a16:creationId xmlns:a16="http://schemas.microsoft.com/office/drawing/2014/main" id="{746C97F3-E670-1ED6-8D1D-0771F663254C}"/>
              </a:ext>
            </a:extLst>
          </p:cNvPr>
          <p:cNvCxnSpPr>
            <a:cxnSpLocks/>
            <a:stCxn id="109" idx="3"/>
            <a:endCxn id="79" idx="1"/>
          </p:cNvCxnSpPr>
          <p:nvPr/>
        </p:nvCxnSpPr>
        <p:spPr>
          <a:xfrm>
            <a:off x="6780441" y="4755420"/>
            <a:ext cx="124080" cy="0"/>
          </a:xfrm>
          <a:prstGeom prst="line">
            <a:avLst/>
          </a:prstGeom>
          <a:ln w="12700">
            <a:solidFill>
              <a:srgbClr val="004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4">
            <a:extLst>
              <a:ext uri="{FF2B5EF4-FFF2-40B4-BE49-F238E27FC236}">
                <a16:creationId xmlns:a16="http://schemas.microsoft.com/office/drawing/2014/main" id="{9BCB702D-BFB1-948A-0E55-296EEA8DFC7F}"/>
              </a:ext>
            </a:extLst>
          </p:cNvPr>
          <p:cNvCxnSpPr>
            <a:cxnSpLocks/>
            <a:stCxn id="81" idx="1"/>
            <a:endCxn id="110" idx="3"/>
          </p:cNvCxnSpPr>
          <p:nvPr/>
        </p:nvCxnSpPr>
        <p:spPr>
          <a:xfrm flipH="1">
            <a:off x="6774319" y="5254263"/>
            <a:ext cx="130202" cy="0"/>
          </a:xfrm>
          <a:prstGeom prst="line">
            <a:avLst/>
          </a:prstGeom>
          <a:ln w="12700">
            <a:solidFill>
              <a:srgbClr val="004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7">
            <a:extLst>
              <a:ext uri="{FF2B5EF4-FFF2-40B4-BE49-F238E27FC236}">
                <a16:creationId xmlns:a16="http://schemas.microsoft.com/office/drawing/2014/main" id="{D2A58198-8132-52CC-81B5-3B30F21BC671}"/>
              </a:ext>
            </a:extLst>
          </p:cNvPr>
          <p:cNvCxnSpPr>
            <a:cxnSpLocks/>
            <a:stCxn id="111" idx="3"/>
            <a:endCxn id="85" idx="1"/>
          </p:cNvCxnSpPr>
          <p:nvPr/>
        </p:nvCxnSpPr>
        <p:spPr>
          <a:xfrm>
            <a:off x="6786572" y="5758291"/>
            <a:ext cx="121726" cy="2862"/>
          </a:xfrm>
          <a:prstGeom prst="line">
            <a:avLst/>
          </a:prstGeom>
          <a:ln w="12700">
            <a:solidFill>
              <a:srgbClr val="004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 1">
            <a:extLst>
              <a:ext uri="{FF2B5EF4-FFF2-40B4-BE49-F238E27FC236}">
                <a16:creationId xmlns:a16="http://schemas.microsoft.com/office/drawing/2014/main" id="{109129A7-8D3B-3CED-E171-53BF6DE5A969}"/>
              </a:ext>
            </a:extLst>
          </p:cNvPr>
          <p:cNvSpPr/>
          <p:nvPr/>
        </p:nvSpPr>
        <p:spPr>
          <a:xfrm>
            <a:off x="6888624" y="3255113"/>
            <a:ext cx="1186524" cy="461741"/>
          </a:xfrm>
          <a:prstGeom prst="rect">
            <a:avLst/>
          </a:prstGeom>
          <a:solidFill>
            <a:srgbClr val="FCCA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Raymond Wang</a:t>
            </a:r>
          </a:p>
          <a:p>
            <a:pPr algn="ctr"/>
            <a:r>
              <a:rPr lang="en-US" altLang="zh-TW" sz="700" b="1" dirty="0">
                <a:solidFill>
                  <a:schemeClr val="tx1"/>
                </a:solidFill>
              </a:rPr>
              <a:t>Dept Manager</a:t>
            </a:r>
            <a:endParaRPr lang="zh-TW" altLang="en-US" sz="700" b="1" dirty="0">
              <a:solidFill>
                <a:schemeClr val="tx1"/>
              </a:solidFill>
            </a:endParaRPr>
          </a:p>
        </p:txBody>
      </p:sp>
      <p:sp>
        <p:nvSpPr>
          <p:cNvPr id="116" name="矩形 1">
            <a:extLst>
              <a:ext uri="{FF2B5EF4-FFF2-40B4-BE49-F238E27FC236}">
                <a16:creationId xmlns:a16="http://schemas.microsoft.com/office/drawing/2014/main" id="{C10B2B6A-C8A7-86EF-3E8D-25F5A63FD1FC}"/>
              </a:ext>
            </a:extLst>
          </p:cNvPr>
          <p:cNvSpPr/>
          <p:nvPr/>
        </p:nvSpPr>
        <p:spPr>
          <a:xfrm>
            <a:off x="9458255" y="3255113"/>
            <a:ext cx="1063463" cy="461741"/>
          </a:xfrm>
          <a:prstGeom prst="rect">
            <a:avLst/>
          </a:prstGeom>
          <a:solidFill>
            <a:srgbClr val="FCCA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dirty="0">
                <a:solidFill>
                  <a:schemeClr val="tx1"/>
                </a:solidFill>
              </a:rPr>
              <a:t>Sam Huang</a:t>
            </a:r>
          </a:p>
          <a:p>
            <a:pPr algn="ctr"/>
            <a:r>
              <a:rPr lang="en-US" altLang="zh-TW" sz="700" b="1" dirty="0">
                <a:solidFill>
                  <a:schemeClr val="tx1"/>
                </a:solidFill>
              </a:rPr>
              <a:t>Dept Manager</a:t>
            </a:r>
            <a:endParaRPr lang="zh-TW" altLang="en-US" sz="700" b="1" dirty="0">
              <a:solidFill>
                <a:schemeClr val="tx1"/>
              </a:solidFill>
            </a:endParaRPr>
          </a:p>
        </p:txBody>
      </p:sp>
      <p:sp>
        <p:nvSpPr>
          <p:cNvPr id="117" name="TextBox 36">
            <a:extLst>
              <a:ext uri="{FF2B5EF4-FFF2-40B4-BE49-F238E27FC236}">
                <a16:creationId xmlns:a16="http://schemas.microsoft.com/office/drawing/2014/main" id="{2F705230-1CB0-B6E2-F0BE-0E09BE46151F}"/>
              </a:ext>
            </a:extLst>
          </p:cNvPr>
          <p:cNvSpPr txBox="1"/>
          <p:nvPr/>
        </p:nvSpPr>
        <p:spPr>
          <a:xfrm>
            <a:off x="9130501" y="6325944"/>
            <a:ext cx="1023149" cy="25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 |  02</a:t>
            </a:r>
          </a:p>
        </p:txBody>
      </p:sp>
      <p:grpSp>
        <p:nvGrpSpPr>
          <p:cNvPr id="10" name="Group 31">
            <a:extLst>
              <a:ext uri="{FF2B5EF4-FFF2-40B4-BE49-F238E27FC236}">
                <a16:creationId xmlns:a16="http://schemas.microsoft.com/office/drawing/2014/main" id="{7E0DE384-FE6A-75D9-7A8E-3F88910F6820}"/>
              </a:ext>
            </a:extLst>
          </p:cNvPr>
          <p:cNvGrpSpPr/>
          <p:nvPr/>
        </p:nvGrpSpPr>
        <p:grpSpPr>
          <a:xfrm>
            <a:off x="0" y="6426130"/>
            <a:ext cx="6096002" cy="209249"/>
            <a:chOff x="0" y="-19050"/>
            <a:chExt cx="4323109" cy="84399"/>
          </a:xfrm>
          <a:solidFill>
            <a:srgbClr val="00499A"/>
          </a:solidFill>
        </p:grpSpPr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D3D8C39C-831F-FDA9-55A9-2E13738E5BBD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grpFill/>
            <a:ln>
              <a:solidFill>
                <a:srgbClr val="121F36"/>
              </a:solidFill>
            </a:ln>
          </p:spPr>
        </p:sp>
        <p:sp>
          <p:nvSpPr>
            <p:cNvPr id="12" name="TextBox 33">
              <a:extLst>
                <a:ext uri="{FF2B5EF4-FFF2-40B4-BE49-F238E27FC236}">
                  <a16:creationId xmlns:a16="http://schemas.microsoft.com/office/drawing/2014/main" id="{F344E212-4C7D-D4AB-A7FF-3F142045F1F6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  <a:grpFill/>
            <a:ln>
              <a:solidFill>
                <a:srgbClr val="121F36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</p:spTree>
    <p:extLst>
      <p:ext uri="{BB962C8B-B14F-4D97-AF65-F5344CB8AC3E}">
        <p14:creationId xmlns:p14="http://schemas.microsoft.com/office/powerpoint/2010/main" val="3285002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43204-4190-72CC-D55D-A2585D68B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AC8EB1A-E33E-B002-3EE1-B42F490BE67F}"/>
              </a:ext>
            </a:extLst>
          </p:cNvPr>
          <p:cNvSpPr txBox="1"/>
          <p:nvPr/>
        </p:nvSpPr>
        <p:spPr>
          <a:xfrm>
            <a:off x="1116662" y="482079"/>
            <a:ext cx="4744180" cy="280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6"/>
              </a:lnSpc>
            </a:pPr>
            <a:r>
              <a:rPr lang="en-US" altLang="zh-TW" sz="1675" b="1" dirty="0">
                <a:solidFill>
                  <a:srgbClr val="121F36"/>
                </a:solidFill>
                <a:ea typeface="Open Sans"/>
                <a:cs typeface="Open Sans"/>
                <a:sym typeface="Open Sans"/>
              </a:rPr>
              <a:t>PRODUCTIVITY -</a:t>
            </a:r>
            <a:r>
              <a:rPr lang="en-US" altLang="zh-TW" sz="1800" b="1" dirty="0"/>
              <a:t> Employees</a:t>
            </a:r>
            <a:r>
              <a:rPr lang="zh-TW" altLang="en-US" sz="1800" b="1" dirty="0"/>
              <a:t> </a:t>
            </a:r>
            <a:r>
              <a:rPr lang="en-US" altLang="zh-TW" b="1" dirty="0"/>
              <a:t>D</a:t>
            </a:r>
            <a:r>
              <a:rPr lang="en-US" altLang="zh-TW" sz="1800" b="1" dirty="0"/>
              <a:t>istribution</a:t>
            </a:r>
            <a:endParaRPr lang="en-US" sz="1675" b="1" dirty="0">
              <a:solidFill>
                <a:srgbClr val="121F36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2414BC84-5B41-702E-8637-0C1BEE543098}"/>
              </a:ext>
            </a:extLst>
          </p:cNvPr>
          <p:cNvSpPr txBox="1"/>
          <p:nvPr/>
        </p:nvSpPr>
        <p:spPr>
          <a:xfrm>
            <a:off x="5860842" y="-232168"/>
            <a:ext cx="6080017" cy="44020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29"/>
              </a:lnSpc>
            </a:pPr>
            <a:endParaRPr sz="1688" dirty="0"/>
          </a:p>
        </p:txBody>
      </p:sp>
      <p:grpSp>
        <p:nvGrpSpPr>
          <p:cNvPr id="49" name="Group 17">
            <a:extLst>
              <a:ext uri="{FF2B5EF4-FFF2-40B4-BE49-F238E27FC236}">
                <a16:creationId xmlns:a16="http://schemas.microsoft.com/office/drawing/2014/main" id="{12AD2BC0-489C-20A7-CAE1-974F2E7EF999}"/>
              </a:ext>
            </a:extLst>
          </p:cNvPr>
          <p:cNvGrpSpPr/>
          <p:nvPr/>
        </p:nvGrpSpPr>
        <p:grpSpPr>
          <a:xfrm>
            <a:off x="736958" y="507323"/>
            <a:ext cx="226126" cy="226126"/>
            <a:chOff x="0" y="0"/>
            <a:chExt cx="94534" cy="94534"/>
          </a:xfrm>
          <a:solidFill>
            <a:srgbClr val="FFC000"/>
          </a:solidFill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7F926911-1F85-A7AA-DD9D-8B368905F7D0}"/>
                </a:ext>
              </a:extLst>
            </p:cNvPr>
            <p:cNvSpPr/>
            <p:nvPr/>
          </p:nvSpPr>
          <p:spPr>
            <a:xfrm>
              <a:off x="0" y="0"/>
              <a:ext cx="94534" cy="94534"/>
            </a:xfrm>
            <a:custGeom>
              <a:avLst/>
              <a:gdLst/>
              <a:ahLst/>
              <a:cxnLst/>
              <a:rect l="l" t="t" r="r" b="b"/>
              <a:pathLst>
                <a:path w="94534" h="94534">
                  <a:moveTo>
                    <a:pt x="0" y="0"/>
                  </a:moveTo>
                  <a:lnTo>
                    <a:pt x="94534" y="0"/>
                  </a:lnTo>
                  <a:lnTo>
                    <a:pt x="94534" y="94534"/>
                  </a:lnTo>
                  <a:lnTo>
                    <a:pt x="0" y="94534"/>
                  </a:lnTo>
                  <a:close/>
                </a:path>
              </a:pathLst>
            </a:custGeom>
            <a:grpFill/>
          </p:spPr>
        </p:sp>
        <p:sp>
          <p:nvSpPr>
            <p:cNvPr id="51" name="TextBox 19">
              <a:extLst>
                <a:ext uri="{FF2B5EF4-FFF2-40B4-BE49-F238E27FC236}">
                  <a16:creationId xmlns:a16="http://schemas.microsoft.com/office/drawing/2014/main" id="{5FFB0B97-3E10-A6A8-69D0-992C90CBFC97}"/>
                </a:ext>
              </a:extLst>
            </p:cNvPr>
            <p:cNvSpPr txBox="1"/>
            <p:nvPr/>
          </p:nvSpPr>
          <p:spPr>
            <a:xfrm>
              <a:off x="0" y="-19050"/>
              <a:ext cx="94534" cy="113584"/>
            </a:xfrm>
            <a:prstGeom prst="rect">
              <a:avLst/>
            </a:prstGeom>
            <a:grpFill/>
          </p:spPr>
          <p:txBody>
            <a:bodyPr lIns="32003" tIns="32003" rIns="32003" bIns="32003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2" name="Group 25">
            <a:extLst>
              <a:ext uri="{FF2B5EF4-FFF2-40B4-BE49-F238E27FC236}">
                <a16:creationId xmlns:a16="http://schemas.microsoft.com/office/drawing/2014/main" id="{3573AFAC-F4E3-EFA8-2582-A483B38C1F76}"/>
              </a:ext>
            </a:extLst>
          </p:cNvPr>
          <p:cNvGrpSpPr/>
          <p:nvPr/>
        </p:nvGrpSpPr>
        <p:grpSpPr>
          <a:xfrm>
            <a:off x="6112372" y="20814"/>
            <a:ext cx="6080017" cy="208736"/>
            <a:chOff x="0" y="0"/>
            <a:chExt cx="2874516" cy="189069"/>
          </a:xfrm>
          <a:solidFill>
            <a:srgbClr val="FFC000"/>
          </a:solidFill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79F2C144-8A96-F918-E5E4-6B367F5BAF74}"/>
                </a:ext>
              </a:extLst>
            </p:cNvPr>
            <p:cNvSpPr/>
            <p:nvPr/>
          </p:nvSpPr>
          <p:spPr>
            <a:xfrm>
              <a:off x="0" y="0"/>
              <a:ext cx="2874516" cy="189069"/>
            </a:xfrm>
            <a:custGeom>
              <a:avLst/>
              <a:gdLst/>
              <a:ahLst/>
              <a:cxnLst/>
              <a:rect l="l" t="t" r="r" b="b"/>
              <a:pathLst>
                <a:path w="2874516" h="189069">
                  <a:moveTo>
                    <a:pt x="0" y="0"/>
                  </a:moveTo>
                  <a:lnTo>
                    <a:pt x="2874516" y="0"/>
                  </a:lnTo>
                  <a:lnTo>
                    <a:pt x="2874516" y="189069"/>
                  </a:lnTo>
                  <a:lnTo>
                    <a:pt x="0" y="189069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id="{04CB4A7E-352B-7CCD-293B-F4111E373FA0}"/>
                </a:ext>
              </a:extLst>
            </p:cNvPr>
            <p:cNvSpPr txBox="1"/>
            <p:nvPr/>
          </p:nvSpPr>
          <p:spPr>
            <a:xfrm>
              <a:off x="0" y="-19050"/>
              <a:ext cx="2874516" cy="208119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5" name="Group 28">
            <a:extLst>
              <a:ext uri="{FF2B5EF4-FFF2-40B4-BE49-F238E27FC236}">
                <a16:creationId xmlns:a16="http://schemas.microsoft.com/office/drawing/2014/main" id="{10805A72-F1E4-978D-27FF-C50B3688E31D}"/>
              </a:ext>
            </a:extLst>
          </p:cNvPr>
          <p:cNvGrpSpPr/>
          <p:nvPr/>
        </p:nvGrpSpPr>
        <p:grpSpPr>
          <a:xfrm>
            <a:off x="6104381" y="6651910"/>
            <a:ext cx="6096000" cy="209249"/>
            <a:chOff x="0" y="0"/>
            <a:chExt cx="4323108" cy="65349"/>
          </a:xfrm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E5DA9744-C90B-CB6E-6A55-2C4C03A6EC6D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zh-TW" altLang="en-US" sz="1688" dirty="0"/>
            </a:p>
          </p:txBody>
        </p:sp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FF8BA379-58D2-FF30-B341-82301BC30AE6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8" name="Group 31">
            <a:extLst>
              <a:ext uri="{FF2B5EF4-FFF2-40B4-BE49-F238E27FC236}">
                <a16:creationId xmlns:a16="http://schemas.microsoft.com/office/drawing/2014/main" id="{E94B40D1-419C-6F3F-289C-933A5F70529D}"/>
              </a:ext>
            </a:extLst>
          </p:cNvPr>
          <p:cNvGrpSpPr/>
          <p:nvPr/>
        </p:nvGrpSpPr>
        <p:grpSpPr>
          <a:xfrm>
            <a:off x="0" y="6426130"/>
            <a:ext cx="6096002" cy="209249"/>
            <a:chOff x="0" y="-19050"/>
            <a:chExt cx="4323109" cy="84399"/>
          </a:xfrm>
          <a:solidFill>
            <a:srgbClr val="00499A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CF650151-0F15-94A6-EBC0-3C81B39C7547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grpFill/>
            <a:ln>
              <a:solidFill>
                <a:srgbClr val="121F36"/>
              </a:solidFill>
            </a:ln>
          </p:spPr>
        </p:sp>
        <p:sp>
          <p:nvSpPr>
            <p:cNvPr id="60" name="TextBox 33">
              <a:extLst>
                <a:ext uri="{FF2B5EF4-FFF2-40B4-BE49-F238E27FC236}">
                  <a16:creationId xmlns:a16="http://schemas.microsoft.com/office/drawing/2014/main" id="{10FF0227-A72E-1E23-62B1-E9EAECC90249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  <a:grpFill/>
            <a:ln>
              <a:solidFill>
                <a:srgbClr val="121F36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3115FD13-1099-9577-8E3D-34B1ABF51CD0}"/>
              </a:ext>
            </a:extLst>
          </p:cNvPr>
          <p:cNvSpPr txBox="1"/>
          <p:nvPr/>
        </p:nvSpPr>
        <p:spPr>
          <a:xfrm>
            <a:off x="736958" y="6602075"/>
            <a:ext cx="4614948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13" dirty="0"/>
              <a:t>Copyright ©2024</a:t>
            </a:r>
            <a:r>
              <a:rPr lang="en-US" altLang="zh-CN" sz="1313" dirty="0"/>
              <a:t> Pyramids Technology Corp. All rights reserved</a:t>
            </a:r>
            <a:endParaRPr lang="en-US" altLang="zh-TW" sz="1313" dirty="0"/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E7DEF7BD-BBD6-A2CA-5C80-D0E2EDCA737C}"/>
              </a:ext>
            </a:extLst>
          </p:cNvPr>
          <p:cNvSpPr txBox="1"/>
          <p:nvPr/>
        </p:nvSpPr>
        <p:spPr>
          <a:xfrm>
            <a:off x="690465" y="1728714"/>
            <a:ext cx="55011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b="1" u="sng" dirty="0"/>
              <a:t>Administrative Staff:</a:t>
            </a:r>
            <a:r>
              <a:rPr lang="en-US" altLang="zh-CN" dirty="0"/>
              <a:t> </a:t>
            </a:r>
            <a:r>
              <a:rPr lang="en-US" altLang="zh-TW" b="1" dirty="0"/>
              <a:t>81 Staffs</a:t>
            </a:r>
            <a:endParaRPr lang="en-US" altLang="zh-CN" b="1" dirty="0"/>
          </a:p>
          <a:p>
            <a:pPr marL="0" indent="0">
              <a:buNone/>
            </a:pPr>
            <a:endParaRPr lang="en-US" altLang="zh-CN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altLang="zh-CN" b="1" u="sng" dirty="0"/>
              <a:t>Engineering Team:</a:t>
            </a:r>
            <a:r>
              <a:rPr lang="en-US" altLang="zh-CN" dirty="0"/>
              <a:t> </a:t>
            </a:r>
            <a:r>
              <a:rPr lang="en-US" altLang="zh-CN" b="1" dirty="0"/>
              <a:t>70 Engineers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b="1" u="sng" dirty="0"/>
              <a:t>Manufacturing Team: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499A"/>
                </a:solidFill>
              </a:rPr>
              <a:t>Standard Assembly Facility – 35 lines/ 134 operators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499A"/>
                </a:solidFill>
              </a:rPr>
              <a:t>White Room Assembly Facility – 4 lines/15 operators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499A"/>
                </a:solidFill>
              </a:rPr>
              <a:t>ISO Level 7 Assembly Facility – 27 lines/60 operators</a:t>
            </a:r>
            <a:endParaRPr lang="en-US" altLang="zh-TW" b="1" dirty="0">
              <a:solidFill>
                <a:srgbClr val="00499A"/>
              </a:solidFill>
            </a:endParaRPr>
          </a:p>
          <a:p>
            <a:endParaRPr lang="en-US" altLang="zh-CN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E8042F7-F85F-0FA6-1957-E100FBEC7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6" r="5845"/>
          <a:stretch/>
        </p:blipFill>
        <p:spPr>
          <a:xfrm>
            <a:off x="6301179" y="1008683"/>
            <a:ext cx="5670676" cy="3926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形 8" descr="關係">
            <a:extLst>
              <a:ext uri="{FF2B5EF4-FFF2-40B4-BE49-F238E27FC236}">
                <a16:creationId xmlns:a16="http://schemas.microsoft.com/office/drawing/2014/main" id="{81B2973D-4CCF-C158-A2FF-7DACA6B53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7576" y="4102455"/>
            <a:ext cx="2259317" cy="2259317"/>
          </a:xfrm>
          <a:prstGeom prst="rect">
            <a:avLst/>
          </a:prstGeom>
        </p:spPr>
      </p:pic>
      <p:sp>
        <p:nvSpPr>
          <p:cNvPr id="4" name="TextBox 36">
            <a:extLst>
              <a:ext uri="{FF2B5EF4-FFF2-40B4-BE49-F238E27FC236}">
                <a16:creationId xmlns:a16="http://schemas.microsoft.com/office/drawing/2014/main" id="{4DA569FA-A5C4-B5D1-0053-C538DBC34CB5}"/>
              </a:ext>
            </a:extLst>
          </p:cNvPr>
          <p:cNvSpPr txBox="1"/>
          <p:nvPr/>
        </p:nvSpPr>
        <p:spPr>
          <a:xfrm>
            <a:off x="9130501" y="6325944"/>
            <a:ext cx="1023149" cy="25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 |  03</a:t>
            </a:r>
          </a:p>
        </p:txBody>
      </p:sp>
    </p:spTree>
    <p:extLst>
      <p:ext uri="{BB962C8B-B14F-4D97-AF65-F5344CB8AC3E}">
        <p14:creationId xmlns:p14="http://schemas.microsoft.com/office/powerpoint/2010/main" val="1434718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7E512-2395-27CB-74DE-9D0B4E4E1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EF531251-302F-DACA-9F12-4B29B1955FE5}"/>
              </a:ext>
            </a:extLst>
          </p:cNvPr>
          <p:cNvSpPr txBox="1"/>
          <p:nvPr/>
        </p:nvSpPr>
        <p:spPr>
          <a:xfrm>
            <a:off x="1116662" y="482079"/>
            <a:ext cx="4979338" cy="280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6"/>
              </a:lnSpc>
            </a:pPr>
            <a:r>
              <a:rPr lang="en-US" sz="1675" b="1" dirty="0">
                <a:solidFill>
                  <a:srgbClr val="121F36"/>
                </a:solidFill>
                <a:ea typeface="Open Sans"/>
                <a:cs typeface="Open Sans"/>
                <a:sym typeface="Open Sans"/>
              </a:rPr>
              <a:t>PRODUCTIVITY -</a:t>
            </a:r>
            <a:r>
              <a:rPr lang="en-US" altLang="zh-TW" sz="1800" b="1" dirty="0"/>
              <a:t> Cleanr</a:t>
            </a:r>
            <a:r>
              <a:rPr lang="en-US" altLang="zh-TW" b="1" dirty="0"/>
              <a:t>oom </a:t>
            </a:r>
            <a:r>
              <a:rPr lang="en-US" altLang="zh-TW" sz="1800" b="1" dirty="0"/>
              <a:t>Molding Fleet</a:t>
            </a:r>
            <a:endParaRPr lang="en-US" sz="1675" b="1" dirty="0">
              <a:solidFill>
                <a:srgbClr val="121F36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47499B40-FE9A-FD10-C75F-6EC0184FEA8A}"/>
              </a:ext>
            </a:extLst>
          </p:cNvPr>
          <p:cNvSpPr txBox="1"/>
          <p:nvPr/>
        </p:nvSpPr>
        <p:spPr>
          <a:xfrm>
            <a:off x="5860842" y="-232168"/>
            <a:ext cx="6080017" cy="44020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29"/>
              </a:lnSpc>
            </a:pPr>
            <a:endParaRPr sz="1688" dirty="0"/>
          </a:p>
        </p:txBody>
      </p:sp>
      <p:grpSp>
        <p:nvGrpSpPr>
          <p:cNvPr id="49" name="Group 17">
            <a:extLst>
              <a:ext uri="{FF2B5EF4-FFF2-40B4-BE49-F238E27FC236}">
                <a16:creationId xmlns:a16="http://schemas.microsoft.com/office/drawing/2014/main" id="{E0B1189D-6B3D-E039-2DDD-DA269E429F73}"/>
              </a:ext>
            </a:extLst>
          </p:cNvPr>
          <p:cNvGrpSpPr/>
          <p:nvPr/>
        </p:nvGrpSpPr>
        <p:grpSpPr>
          <a:xfrm>
            <a:off x="736958" y="507323"/>
            <a:ext cx="226126" cy="226126"/>
            <a:chOff x="0" y="0"/>
            <a:chExt cx="94534" cy="94534"/>
          </a:xfrm>
          <a:solidFill>
            <a:srgbClr val="FFC000"/>
          </a:solidFill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133BB8BA-A977-A767-0172-DD37DA362BB7}"/>
                </a:ext>
              </a:extLst>
            </p:cNvPr>
            <p:cNvSpPr/>
            <p:nvPr/>
          </p:nvSpPr>
          <p:spPr>
            <a:xfrm>
              <a:off x="0" y="0"/>
              <a:ext cx="94534" cy="94534"/>
            </a:xfrm>
            <a:custGeom>
              <a:avLst/>
              <a:gdLst/>
              <a:ahLst/>
              <a:cxnLst/>
              <a:rect l="l" t="t" r="r" b="b"/>
              <a:pathLst>
                <a:path w="94534" h="94534">
                  <a:moveTo>
                    <a:pt x="0" y="0"/>
                  </a:moveTo>
                  <a:lnTo>
                    <a:pt x="94534" y="0"/>
                  </a:lnTo>
                  <a:lnTo>
                    <a:pt x="94534" y="94534"/>
                  </a:lnTo>
                  <a:lnTo>
                    <a:pt x="0" y="94534"/>
                  </a:lnTo>
                  <a:close/>
                </a:path>
              </a:pathLst>
            </a:custGeom>
            <a:grpFill/>
          </p:spPr>
        </p:sp>
        <p:sp>
          <p:nvSpPr>
            <p:cNvPr id="51" name="TextBox 19">
              <a:extLst>
                <a:ext uri="{FF2B5EF4-FFF2-40B4-BE49-F238E27FC236}">
                  <a16:creationId xmlns:a16="http://schemas.microsoft.com/office/drawing/2014/main" id="{3B2355EE-533D-FC67-AE9D-D603E893B4C1}"/>
                </a:ext>
              </a:extLst>
            </p:cNvPr>
            <p:cNvSpPr txBox="1"/>
            <p:nvPr/>
          </p:nvSpPr>
          <p:spPr>
            <a:xfrm>
              <a:off x="0" y="-19050"/>
              <a:ext cx="94534" cy="113584"/>
            </a:xfrm>
            <a:prstGeom prst="rect">
              <a:avLst/>
            </a:prstGeom>
            <a:grpFill/>
          </p:spPr>
          <p:txBody>
            <a:bodyPr lIns="32003" tIns="32003" rIns="32003" bIns="32003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2" name="Group 25">
            <a:extLst>
              <a:ext uri="{FF2B5EF4-FFF2-40B4-BE49-F238E27FC236}">
                <a16:creationId xmlns:a16="http://schemas.microsoft.com/office/drawing/2014/main" id="{1FF50EE3-E758-C88C-BC3A-320020E31324}"/>
              </a:ext>
            </a:extLst>
          </p:cNvPr>
          <p:cNvGrpSpPr/>
          <p:nvPr/>
        </p:nvGrpSpPr>
        <p:grpSpPr>
          <a:xfrm>
            <a:off x="6112372" y="20814"/>
            <a:ext cx="6080017" cy="208736"/>
            <a:chOff x="0" y="0"/>
            <a:chExt cx="2874516" cy="189069"/>
          </a:xfrm>
          <a:solidFill>
            <a:srgbClr val="FFC000"/>
          </a:solidFill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2A65BD3B-B67A-C945-56F0-7492991D3032}"/>
                </a:ext>
              </a:extLst>
            </p:cNvPr>
            <p:cNvSpPr/>
            <p:nvPr/>
          </p:nvSpPr>
          <p:spPr>
            <a:xfrm>
              <a:off x="0" y="0"/>
              <a:ext cx="2874516" cy="189069"/>
            </a:xfrm>
            <a:custGeom>
              <a:avLst/>
              <a:gdLst/>
              <a:ahLst/>
              <a:cxnLst/>
              <a:rect l="l" t="t" r="r" b="b"/>
              <a:pathLst>
                <a:path w="2874516" h="189069">
                  <a:moveTo>
                    <a:pt x="0" y="0"/>
                  </a:moveTo>
                  <a:lnTo>
                    <a:pt x="2874516" y="0"/>
                  </a:lnTo>
                  <a:lnTo>
                    <a:pt x="2874516" y="189069"/>
                  </a:lnTo>
                  <a:lnTo>
                    <a:pt x="0" y="189069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id="{543BEFD7-B6F4-98D8-18E2-4A3604B678CD}"/>
                </a:ext>
              </a:extLst>
            </p:cNvPr>
            <p:cNvSpPr txBox="1"/>
            <p:nvPr/>
          </p:nvSpPr>
          <p:spPr>
            <a:xfrm>
              <a:off x="0" y="-19050"/>
              <a:ext cx="2874516" cy="208119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5" name="Group 28">
            <a:extLst>
              <a:ext uri="{FF2B5EF4-FFF2-40B4-BE49-F238E27FC236}">
                <a16:creationId xmlns:a16="http://schemas.microsoft.com/office/drawing/2014/main" id="{55789B30-4BA1-D10C-4860-836E01282B91}"/>
              </a:ext>
            </a:extLst>
          </p:cNvPr>
          <p:cNvGrpSpPr/>
          <p:nvPr/>
        </p:nvGrpSpPr>
        <p:grpSpPr>
          <a:xfrm>
            <a:off x="6104381" y="6651910"/>
            <a:ext cx="6096000" cy="209249"/>
            <a:chOff x="0" y="0"/>
            <a:chExt cx="4323108" cy="65349"/>
          </a:xfrm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D37A5BCE-E65F-DEBD-F519-4CEF9BB3DA8D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zh-TW" altLang="en-US" sz="1688" dirty="0"/>
            </a:p>
          </p:txBody>
        </p:sp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E9B4D97C-98C1-1100-2062-DBD3054AD3C7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8" name="Group 31">
            <a:extLst>
              <a:ext uri="{FF2B5EF4-FFF2-40B4-BE49-F238E27FC236}">
                <a16:creationId xmlns:a16="http://schemas.microsoft.com/office/drawing/2014/main" id="{B2E819B5-68A6-B20A-70DA-38F56BCE0112}"/>
              </a:ext>
            </a:extLst>
          </p:cNvPr>
          <p:cNvGrpSpPr/>
          <p:nvPr/>
        </p:nvGrpSpPr>
        <p:grpSpPr>
          <a:xfrm>
            <a:off x="0" y="6426130"/>
            <a:ext cx="6096002" cy="209249"/>
            <a:chOff x="0" y="-19050"/>
            <a:chExt cx="4323109" cy="84399"/>
          </a:xfrm>
          <a:solidFill>
            <a:srgbClr val="00499A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6311DA43-E8FA-F97A-8D87-6738507C6EEF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grpFill/>
            <a:ln>
              <a:solidFill>
                <a:srgbClr val="121F36"/>
              </a:solidFill>
            </a:ln>
          </p:spPr>
        </p:sp>
        <p:sp>
          <p:nvSpPr>
            <p:cNvPr id="60" name="TextBox 33">
              <a:extLst>
                <a:ext uri="{FF2B5EF4-FFF2-40B4-BE49-F238E27FC236}">
                  <a16:creationId xmlns:a16="http://schemas.microsoft.com/office/drawing/2014/main" id="{1C197CE6-0E51-78DE-96DD-B30F15065CBC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  <a:grpFill/>
            <a:ln>
              <a:solidFill>
                <a:srgbClr val="121F36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3FC5E97-5896-8B52-8570-DA22470DB02C}"/>
              </a:ext>
            </a:extLst>
          </p:cNvPr>
          <p:cNvSpPr txBox="1"/>
          <p:nvPr/>
        </p:nvSpPr>
        <p:spPr>
          <a:xfrm>
            <a:off x="736958" y="6602075"/>
            <a:ext cx="4614948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13" dirty="0"/>
              <a:t>Copyright ©2024</a:t>
            </a:r>
            <a:r>
              <a:rPr lang="en-US" altLang="zh-CN" sz="1313" dirty="0"/>
              <a:t> Pyramids Technology Corp. All rights reserved</a:t>
            </a:r>
            <a:endParaRPr lang="en-US" altLang="zh-TW" sz="1313" dirty="0"/>
          </a:p>
        </p:txBody>
      </p:sp>
      <p:pic>
        <p:nvPicPr>
          <p:cNvPr id="2" name="Picture 26">
            <a:extLst>
              <a:ext uri="{FF2B5EF4-FFF2-40B4-BE49-F238E27FC236}">
                <a16:creationId xmlns:a16="http://schemas.microsoft.com/office/drawing/2014/main" id="{6F22136D-C011-892C-B29F-B3C086219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845" y="683468"/>
            <a:ext cx="4284624" cy="2517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8">
            <a:extLst>
              <a:ext uri="{FF2B5EF4-FFF2-40B4-BE49-F238E27FC236}">
                <a16:creationId xmlns:a16="http://schemas.microsoft.com/office/drawing/2014/main" id="{28DE45A2-8072-3777-CA10-C261B636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646" y="3323920"/>
            <a:ext cx="4267811" cy="2651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24">
            <a:extLst>
              <a:ext uri="{FF2B5EF4-FFF2-40B4-BE49-F238E27FC236}">
                <a16:creationId xmlns:a16="http://schemas.microsoft.com/office/drawing/2014/main" id="{F98D80E1-F7E4-6A93-885F-18B14B842B7B}"/>
              </a:ext>
            </a:extLst>
          </p:cNvPr>
          <p:cNvSpPr txBox="1"/>
          <p:nvPr/>
        </p:nvSpPr>
        <p:spPr>
          <a:xfrm>
            <a:off x="736958" y="1252591"/>
            <a:ext cx="89214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u="sng" dirty="0"/>
              <a:t>10 ARBURG Injection Molding Machine</a:t>
            </a:r>
          </a:p>
          <a:p>
            <a:pPr lvl="1"/>
            <a:r>
              <a:rPr lang="en-US" altLang="zh-CN" dirty="0"/>
              <a:t>100 Ton – 7 Machines</a:t>
            </a:r>
          </a:p>
          <a:p>
            <a:pPr lvl="1"/>
            <a:r>
              <a:rPr lang="en-US" altLang="zh-CN" dirty="0"/>
              <a:t>200 Ton – 3 Machines </a:t>
            </a:r>
            <a:endParaRPr lang="en-US" dirty="0"/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u="sng" dirty="0"/>
              <a:t>1 Multiplas Vertical Injection Molding Machine</a:t>
            </a:r>
          </a:p>
          <a:p>
            <a:pPr lvl="1"/>
            <a:r>
              <a:rPr lang="en-US" altLang="zh-CN" dirty="0"/>
              <a:t>55 tons – 1 Machines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u="sng" dirty="0"/>
              <a:t>2 ENGEL – E-Victory 170/80 PRO LSR Molding Machine </a:t>
            </a:r>
          </a:p>
          <a:p>
            <a:pPr lvl="1"/>
            <a:r>
              <a:rPr lang="en-US" altLang="zh-CN" dirty="0"/>
              <a:t>80 Ton Injection Machine – 2 Machines </a:t>
            </a:r>
          </a:p>
          <a:p>
            <a:pPr marL="0" indent="0">
              <a:buNone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10 STAR &amp; HARMO Machine Arms </a:t>
            </a:r>
            <a:endParaRPr lang="en-US" altLang="zh-CN" u="sng" dirty="0"/>
          </a:p>
          <a:p>
            <a:pPr lvl="1"/>
            <a:r>
              <a:rPr lang="en-US" dirty="0"/>
              <a:t>Machine Arms Pair With 100 Ton Injection Machine – 7  </a:t>
            </a:r>
          </a:p>
          <a:p>
            <a:pPr lvl="1"/>
            <a:r>
              <a:rPr lang="en-US" dirty="0"/>
              <a:t>Machine Arms Pair With 200 Ton Injection Machine – 3 </a:t>
            </a:r>
          </a:p>
          <a:p>
            <a:pPr marL="0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Cleanroom Automatic Material Transfer System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B52E561E-D262-93A9-0455-40CBF5B73ABA}"/>
              </a:ext>
            </a:extLst>
          </p:cNvPr>
          <p:cNvSpPr txBox="1"/>
          <p:nvPr/>
        </p:nvSpPr>
        <p:spPr>
          <a:xfrm>
            <a:off x="9130501" y="6325944"/>
            <a:ext cx="1023149" cy="25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 |  04</a:t>
            </a:r>
          </a:p>
        </p:txBody>
      </p:sp>
    </p:spTree>
    <p:extLst>
      <p:ext uri="{BB962C8B-B14F-4D97-AF65-F5344CB8AC3E}">
        <p14:creationId xmlns:p14="http://schemas.microsoft.com/office/powerpoint/2010/main" val="33828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1432C-43F7-B9FC-9E2C-9334B304B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DFEAABED-66E3-1D1D-6461-25E3890D9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169" y="733449"/>
            <a:ext cx="4236015" cy="52349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FFD6FF9-CC7D-B70B-1590-6E6B4D2710F6}"/>
              </a:ext>
            </a:extLst>
          </p:cNvPr>
          <p:cNvSpPr txBox="1"/>
          <p:nvPr/>
        </p:nvSpPr>
        <p:spPr>
          <a:xfrm>
            <a:off x="1116662" y="482079"/>
            <a:ext cx="4519207" cy="276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6"/>
              </a:lnSpc>
            </a:pPr>
            <a:r>
              <a:rPr lang="en-US" altLang="zh-TW" sz="1675" b="1" dirty="0">
                <a:solidFill>
                  <a:srgbClr val="121F36"/>
                </a:solidFill>
                <a:ea typeface="Open Sans"/>
                <a:cs typeface="Open Sans"/>
                <a:sym typeface="Open Sans"/>
              </a:rPr>
              <a:t>PRODUCTIVITY </a:t>
            </a:r>
            <a:endParaRPr lang="en-US" sz="1675" b="1" dirty="0">
              <a:solidFill>
                <a:srgbClr val="121F36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816DA7A7-2724-422F-7001-2BFA15246C87}"/>
              </a:ext>
            </a:extLst>
          </p:cNvPr>
          <p:cNvSpPr txBox="1"/>
          <p:nvPr/>
        </p:nvSpPr>
        <p:spPr>
          <a:xfrm>
            <a:off x="5860842" y="-232168"/>
            <a:ext cx="6080017" cy="44020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29"/>
              </a:lnSpc>
            </a:pPr>
            <a:endParaRPr sz="1688" dirty="0"/>
          </a:p>
        </p:txBody>
      </p:sp>
      <p:grpSp>
        <p:nvGrpSpPr>
          <p:cNvPr id="49" name="Group 17">
            <a:extLst>
              <a:ext uri="{FF2B5EF4-FFF2-40B4-BE49-F238E27FC236}">
                <a16:creationId xmlns:a16="http://schemas.microsoft.com/office/drawing/2014/main" id="{8759E861-F090-C107-92BE-95B0385E9AE8}"/>
              </a:ext>
            </a:extLst>
          </p:cNvPr>
          <p:cNvGrpSpPr/>
          <p:nvPr/>
        </p:nvGrpSpPr>
        <p:grpSpPr>
          <a:xfrm>
            <a:off x="736958" y="507323"/>
            <a:ext cx="226126" cy="226126"/>
            <a:chOff x="0" y="0"/>
            <a:chExt cx="94534" cy="94534"/>
          </a:xfrm>
          <a:solidFill>
            <a:srgbClr val="FFC000"/>
          </a:solidFill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64C4D144-598B-F098-EB73-92B7C7A85A58}"/>
                </a:ext>
              </a:extLst>
            </p:cNvPr>
            <p:cNvSpPr/>
            <p:nvPr/>
          </p:nvSpPr>
          <p:spPr>
            <a:xfrm>
              <a:off x="0" y="0"/>
              <a:ext cx="94534" cy="94534"/>
            </a:xfrm>
            <a:custGeom>
              <a:avLst/>
              <a:gdLst/>
              <a:ahLst/>
              <a:cxnLst/>
              <a:rect l="l" t="t" r="r" b="b"/>
              <a:pathLst>
                <a:path w="94534" h="94534">
                  <a:moveTo>
                    <a:pt x="0" y="0"/>
                  </a:moveTo>
                  <a:lnTo>
                    <a:pt x="94534" y="0"/>
                  </a:lnTo>
                  <a:lnTo>
                    <a:pt x="94534" y="94534"/>
                  </a:lnTo>
                  <a:lnTo>
                    <a:pt x="0" y="94534"/>
                  </a:lnTo>
                  <a:close/>
                </a:path>
              </a:pathLst>
            </a:custGeom>
            <a:grpFill/>
          </p:spPr>
        </p:sp>
        <p:sp>
          <p:nvSpPr>
            <p:cNvPr id="51" name="TextBox 19">
              <a:extLst>
                <a:ext uri="{FF2B5EF4-FFF2-40B4-BE49-F238E27FC236}">
                  <a16:creationId xmlns:a16="http://schemas.microsoft.com/office/drawing/2014/main" id="{BA18C96C-8696-4675-20D6-AC09CE8D2F4B}"/>
                </a:ext>
              </a:extLst>
            </p:cNvPr>
            <p:cNvSpPr txBox="1"/>
            <p:nvPr/>
          </p:nvSpPr>
          <p:spPr>
            <a:xfrm>
              <a:off x="0" y="-19050"/>
              <a:ext cx="94534" cy="113584"/>
            </a:xfrm>
            <a:prstGeom prst="rect">
              <a:avLst/>
            </a:prstGeom>
            <a:grpFill/>
          </p:spPr>
          <p:txBody>
            <a:bodyPr lIns="32003" tIns="32003" rIns="32003" bIns="32003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2" name="Group 25">
            <a:extLst>
              <a:ext uri="{FF2B5EF4-FFF2-40B4-BE49-F238E27FC236}">
                <a16:creationId xmlns:a16="http://schemas.microsoft.com/office/drawing/2014/main" id="{CF482DC7-7029-BCA8-F7AC-24FCCD5AD37B}"/>
              </a:ext>
            </a:extLst>
          </p:cNvPr>
          <p:cNvGrpSpPr/>
          <p:nvPr/>
        </p:nvGrpSpPr>
        <p:grpSpPr>
          <a:xfrm>
            <a:off x="6112372" y="20814"/>
            <a:ext cx="6080017" cy="208736"/>
            <a:chOff x="0" y="0"/>
            <a:chExt cx="2874516" cy="189069"/>
          </a:xfrm>
          <a:solidFill>
            <a:srgbClr val="FFC000"/>
          </a:solidFill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CFDE519-97E1-8BB8-62D7-4F57DC7761DB}"/>
                </a:ext>
              </a:extLst>
            </p:cNvPr>
            <p:cNvSpPr/>
            <p:nvPr/>
          </p:nvSpPr>
          <p:spPr>
            <a:xfrm>
              <a:off x="0" y="0"/>
              <a:ext cx="2874516" cy="189069"/>
            </a:xfrm>
            <a:custGeom>
              <a:avLst/>
              <a:gdLst/>
              <a:ahLst/>
              <a:cxnLst/>
              <a:rect l="l" t="t" r="r" b="b"/>
              <a:pathLst>
                <a:path w="2874516" h="189069">
                  <a:moveTo>
                    <a:pt x="0" y="0"/>
                  </a:moveTo>
                  <a:lnTo>
                    <a:pt x="2874516" y="0"/>
                  </a:lnTo>
                  <a:lnTo>
                    <a:pt x="2874516" y="189069"/>
                  </a:lnTo>
                  <a:lnTo>
                    <a:pt x="0" y="189069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id="{CA05C1CE-34FA-4F06-2631-68930B56F892}"/>
                </a:ext>
              </a:extLst>
            </p:cNvPr>
            <p:cNvSpPr txBox="1"/>
            <p:nvPr/>
          </p:nvSpPr>
          <p:spPr>
            <a:xfrm>
              <a:off x="0" y="-19050"/>
              <a:ext cx="2874516" cy="208119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5" name="Group 28">
            <a:extLst>
              <a:ext uri="{FF2B5EF4-FFF2-40B4-BE49-F238E27FC236}">
                <a16:creationId xmlns:a16="http://schemas.microsoft.com/office/drawing/2014/main" id="{875E8CB4-266A-75DC-76C0-7D9DEBC460BC}"/>
              </a:ext>
            </a:extLst>
          </p:cNvPr>
          <p:cNvGrpSpPr/>
          <p:nvPr/>
        </p:nvGrpSpPr>
        <p:grpSpPr>
          <a:xfrm>
            <a:off x="6104381" y="6651910"/>
            <a:ext cx="6096000" cy="209249"/>
            <a:chOff x="0" y="0"/>
            <a:chExt cx="4323108" cy="65349"/>
          </a:xfrm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A1ABDF4B-5161-A4E5-C3B5-866838579EC2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zh-TW" altLang="en-US" sz="1688" dirty="0"/>
            </a:p>
          </p:txBody>
        </p:sp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F8548BEA-4DA8-5EAE-3E33-16B510AA02FB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8" name="Group 31">
            <a:extLst>
              <a:ext uri="{FF2B5EF4-FFF2-40B4-BE49-F238E27FC236}">
                <a16:creationId xmlns:a16="http://schemas.microsoft.com/office/drawing/2014/main" id="{14D07CB0-0F9C-F2D7-0F1B-15858932F8D9}"/>
              </a:ext>
            </a:extLst>
          </p:cNvPr>
          <p:cNvGrpSpPr/>
          <p:nvPr/>
        </p:nvGrpSpPr>
        <p:grpSpPr>
          <a:xfrm>
            <a:off x="0" y="6426130"/>
            <a:ext cx="6096002" cy="209249"/>
            <a:chOff x="0" y="-19050"/>
            <a:chExt cx="4323109" cy="84399"/>
          </a:xfrm>
          <a:solidFill>
            <a:srgbClr val="00499A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08200EF0-7809-BE61-0899-2AAE71B3565B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grpFill/>
            <a:ln>
              <a:solidFill>
                <a:srgbClr val="121F36"/>
              </a:solidFill>
            </a:ln>
          </p:spPr>
        </p:sp>
        <p:sp>
          <p:nvSpPr>
            <p:cNvPr id="60" name="TextBox 33">
              <a:extLst>
                <a:ext uri="{FF2B5EF4-FFF2-40B4-BE49-F238E27FC236}">
                  <a16:creationId xmlns:a16="http://schemas.microsoft.com/office/drawing/2014/main" id="{26FE4D24-1F71-FF18-8B4D-0074F9389AEF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  <a:grpFill/>
            <a:ln>
              <a:solidFill>
                <a:srgbClr val="121F36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E6C447A-B665-C422-428D-A7C35A04DB34}"/>
              </a:ext>
            </a:extLst>
          </p:cNvPr>
          <p:cNvSpPr txBox="1"/>
          <p:nvPr/>
        </p:nvSpPr>
        <p:spPr>
          <a:xfrm>
            <a:off x="736958" y="6602075"/>
            <a:ext cx="4614948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13" dirty="0"/>
              <a:t>Copyright ©2024</a:t>
            </a:r>
            <a:r>
              <a:rPr lang="en-US" altLang="zh-CN" sz="1313" dirty="0"/>
              <a:t> Pyramids Technology Corp. All rights reserved</a:t>
            </a:r>
            <a:endParaRPr lang="en-US" altLang="zh-TW" sz="1313" dirty="0"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7F47DB3A-6535-B28F-F9F2-542A3CCFBC16}"/>
              </a:ext>
            </a:extLst>
          </p:cNvPr>
          <p:cNvSpPr txBox="1"/>
          <p:nvPr/>
        </p:nvSpPr>
        <p:spPr>
          <a:xfrm>
            <a:off x="736958" y="1244757"/>
            <a:ext cx="64050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LT"/>
            </a:defPPr>
            <a:lvl1pPr marL="342900" indent="-342900">
              <a:buFont typeface="Arial" panose="020B0604020202020204" pitchFamily="34" charset="0"/>
              <a:buChar char="•"/>
              <a:defRPr sz="2300">
                <a:latin typeface="Candara" panose="020E0502030303020204" pitchFamily="34" charset="0"/>
              </a:defRPr>
            </a:lvl1pPr>
          </a:lstStyle>
          <a:p>
            <a:pPr marL="0" indent="0">
              <a:buNone/>
            </a:pPr>
            <a:r>
              <a:rPr lang="en-US" altLang="zh-CN" sz="2000" dirty="0">
                <a:latin typeface="+mn-lt"/>
              </a:rPr>
              <a:t>ISO Level 7 Cleanroom Assembly Facility </a:t>
            </a: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sz="1800" dirty="0">
              <a:latin typeface="+mn-lt"/>
            </a:endParaRPr>
          </a:p>
          <a:p>
            <a:r>
              <a:rPr lang="en-US" sz="2000" dirty="0">
                <a:latin typeface="+mn-lt"/>
              </a:rPr>
              <a:t>Cleanroom Assembly Facility Area </a:t>
            </a:r>
            <a:r>
              <a:rPr lang="en-US" altLang="zh-TW" sz="2000" dirty="0">
                <a:latin typeface="+mn-lt"/>
              </a:rPr>
              <a:t>–</a:t>
            </a:r>
            <a:r>
              <a:rPr lang="en-US" sz="2000" dirty="0">
                <a:latin typeface="+mn-lt"/>
              </a:rPr>
              <a:t> 5700 sq ft </a:t>
            </a:r>
          </a:p>
          <a:p>
            <a:r>
              <a:rPr lang="en-US" sz="2000" dirty="0">
                <a:latin typeface="+mn-lt"/>
              </a:rPr>
              <a:t>Cleanroom Assembly Rooms – 4 Rooms </a:t>
            </a:r>
          </a:p>
          <a:p>
            <a:r>
              <a:rPr lang="en-US" sz="2000" dirty="0">
                <a:latin typeface="+mn-lt"/>
              </a:rPr>
              <a:t>Cleanroom Assembly Lines – 27 Lines</a:t>
            </a:r>
          </a:p>
          <a:p>
            <a:r>
              <a:rPr lang="en-US" sz="2000" dirty="0">
                <a:latin typeface="+mn-lt"/>
              </a:rPr>
              <a:t>Cleanroom operators – 60 Operators </a:t>
            </a:r>
          </a:p>
          <a:p>
            <a:endParaRPr lang="en-US" sz="2000" dirty="0"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Upcoming 2025 expansion plan</a:t>
            </a:r>
          </a:p>
          <a:p>
            <a:pPr marL="0" indent="0">
              <a:buNone/>
            </a:pPr>
            <a:endParaRPr lang="en-US" sz="1800" dirty="0">
              <a:latin typeface="+mn-lt"/>
            </a:endParaRP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BBA5FB63-D524-6C8D-02A4-028EA16852DA}"/>
              </a:ext>
            </a:extLst>
          </p:cNvPr>
          <p:cNvSpPr txBox="1"/>
          <p:nvPr/>
        </p:nvSpPr>
        <p:spPr>
          <a:xfrm>
            <a:off x="9130501" y="6325944"/>
            <a:ext cx="1023149" cy="25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 |  05</a:t>
            </a:r>
          </a:p>
        </p:txBody>
      </p:sp>
    </p:spTree>
    <p:extLst>
      <p:ext uri="{BB962C8B-B14F-4D97-AF65-F5344CB8AC3E}">
        <p14:creationId xmlns:p14="http://schemas.microsoft.com/office/powerpoint/2010/main" val="3864178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725E0-4AC3-5F3F-69C4-A36018A19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AEC1E85-F35C-5CB5-A7F1-D6C72FFA5C7A}"/>
              </a:ext>
            </a:extLst>
          </p:cNvPr>
          <p:cNvSpPr txBox="1"/>
          <p:nvPr/>
        </p:nvSpPr>
        <p:spPr>
          <a:xfrm>
            <a:off x="1116662" y="482079"/>
            <a:ext cx="4235244" cy="276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6"/>
              </a:lnSpc>
            </a:pPr>
            <a:r>
              <a:rPr lang="en-US" altLang="zh-TW" sz="1675" b="1" dirty="0">
                <a:solidFill>
                  <a:srgbClr val="121F36"/>
                </a:solidFill>
                <a:ea typeface="Open Sans"/>
                <a:cs typeface="Open Sans"/>
                <a:sym typeface="Open Sans"/>
              </a:rPr>
              <a:t>PRODUCTIVITY – Powder Coating Plant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07635AD-1E92-E8D8-B6AB-860B471E6651}"/>
              </a:ext>
            </a:extLst>
          </p:cNvPr>
          <p:cNvSpPr txBox="1"/>
          <p:nvPr/>
        </p:nvSpPr>
        <p:spPr>
          <a:xfrm>
            <a:off x="5860842" y="-232168"/>
            <a:ext cx="6080017" cy="44020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29"/>
              </a:lnSpc>
            </a:pPr>
            <a:endParaRPr sz="1688" dirty="0"/>
          </a:p>
        </p:txBody>
      </p:sp>
      <p:grpSp>
        <p:nvGrpSpPr>
          <p:cNvPr id="49" name="Group 17">
            <a:extLst>
              <a:ext uri="{FF2B5EF4-FFF2-40B4-BE49-F238E27FC236}">
                <a16:creationId xmlns:a16="http://schemas.microsoft.com/office/drawing/2014/main" id="{4A86B5D7-1F5A-686C-CFFC-14B1D25D32F9}"/>
              </a:ext>
            </a:extLst>
          </p:cNvPr>
          <p:cNvGrpSpPr/>
          <p:nvPr/>
        </p:nvGrpSpPr>
        <p:grpSpPr>
          <a:xfrm>
            <a:off x="736958" y="507323"/>
            <a:ext cx="226126" cy="226126"/>
            <a:chOff x="0" y="0"/>
            <a:chExt cx="94534" cy="94534"/>
          </a:xfrm>
          <a:solidFill>
            <a:srgbClr val="FFC000"/>
          </a:solidFill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BEED9BB1-7DF6-FAFB-7A74-C89A239FCD3D}"/>
                </a:ext>
              </a:extLst>
            </p:cNvPr>
            <p:cNvSpPr/>
            <p:nvPr/>
          </p:nvSpPr>
          <p:spPr>
            <a:xfrm>
              <a:off x="0" y="0"/>
              <a:ext cx="94534" cy="94534"/>
            </a:xfrm>
            <a:custGeom>
              <a:avLst/>
              <a:gdLst/>
              <a:ahLst/>
              <a:cxnLst/>
              <a:rect l="l" t="t" r="r" b="b"/>
              <a:pathLst>
                <a:path w="94534" h="94534">
                  <a:moveTo>
                    <a:pt x="0" y="0"/>
                  </a:moveTo>
                  <a:lnTo>
                    <a:pt x="94534" y="0"/>
                  </a:lnTo>
                  <a:lnTo>
                    <a:pt x="94534" y="94534"/>
                  </a:lnTo>
                  <a:lnTo>
                    <a:pt x="0" y="94534"/>
                  </a:lnTo>
                  <a:close/>
                </a:path>
              </a:pathLst>
            </a:custGeom>
            <a:grpFill/>
          </p:spPr>
        </p:sp>
        <p:sp>
          <p:nvSpPr>
            <p:cNvPr id="51" name="TextBox 19">
              <a:extLst>
                <a:ext uri="{FF2B5EF4-FFF2-40B4-BE49-F238E27FC236}">
                  <a16:creationId xmlns:a16="http://schemas.microsoft.com/office/drawing/2014/main" id="{4D7ADAB1-BE5F-D631-1C3A-7C5AE944108E}"/>
                </a:ext>
              </a:extLst>
            </p:cNvPr>
            <p:cNvSpPr txBox="1"/>
            <p:nvPr/>
          </p:nvSpPr>
          <p:spPr>
            <a:xfrm>
              <a:off x="0" y="-19050"/>
              <a:ext cx="94534" cy="113584"/>
            </a:xfrm>
            <a:prstGeom prst="rect">
              <a:avLst/>
            </a:prstGeom>
            <a:grpFill/>
          </p:spPr>
          <p:txBody>
            <a:bodyPr lIns="32003" tIns="32003" rIns="32003" bIns="32003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2" name="Group 25">
            <a:extLst>
              <a:ext uri="{FF2B5EF4-FFF2-40B4-BE49-F238E27FC236}">
                <a16:creationId xmlns:a16="http://schemas.microsoft.com/office/drawing/2014/main" id="{88A456F8-4396-A43B-57C2-38E344CBB274}"/>
              </a:ext>
            </a:extLst>
          </p:cNvPr>
          <p:cNvGrpSpPr/>
          <p:nvPr/>
        </p:nvGrpSpPr>
        <p:grpSpPr>
          <a:xfrm>
            <a:off x="6112372" y="20814"/>
            <a:ext cx="6080017" cy="208736"/>
            <a:chOff x="0" y="0"/>
            <a:chExt cx="2874516" cy="189069"/>
          </a:xfrm>
          <a:solidFill>
            <a:srgbClr val="FFC000"/>
          </a:solidFill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BB5EBAC0-877B-7157-2ED1-7F26F7C2F8A1}"/>
                </a:ext>
              </a:extLst>
            </p:cNvPr>
            <p:cNvSpPr/>
            <p:nvPr/>
          </p:nvSpPr>
          <p:spPr>
            <a:xfrm>
              <a:off x="0" y="0"/>
              <a:ext cx="2874516" cy="189069"/>
            </a:xfrm>
            <a:custGeom>
              <a:avLst/>
              <a:gdLst/>
              <a:ahLst/>
              <a:cxnLst/>
              <a:rect l="l" t="t" r="r" b="b"/>
              <a:pathLst>
                <a:path w="2874516" h="189069">
                  <a:moveTo>
                    <a:pt x="0" y="0"/>
                  </a:moveTo>
                  <a:lnTo>
                    <a:pt x="2874516" y="0"/>
                  </a:lnTo>
                  <a:lnTo>
                    <a:pt x="2874516" y="189069"/>
                  </a:lnTo>
                  <a:lnTo>
                    <a:pt x="0" y="189069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id="{8A7EA420-D69D-C29F-A5A2-4588FA9E5124}"/>
                </a:ext>
              </a:extLst>
            </p:cNvPr>
            <p:cNvSpPr txBox="1"/>
            <p:nvPr/>
          </p:nvSpPr>
          <p:spPr>
            <a:xfrm>
              <a:off x="0" y="-19050"/>
              <a:ext cx="2874516" cy="208119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5" name="Group 28">
            <a:extLst>
              <a:ext uri="{FF2B5EF4-FFF2-40B4-BE49-F238E27FC236}">
                <a16:creationId xmlns:a16="http://schemas.microsoft.com/office/drawing/2014/main" id="{C4388B5A-1B14-169E-3EA8-E0D4CB59146C}"/>
              </a:ext>
            </a:extLst>
          </p:cNvPr>
          <p:cNvGrpSpPr/>
          <p:nvPr/>
        </p:nvGrpSpPr>
        <p:grpSpPr>
          <a:xfrm>
            <a:off x="6104381" y="6651910"/>
            <a:ext cx="6096000" cy="209249"/>
            <a:chOff x="0" y="0"/>
            <a:chExt cx="4323108" cy="65349"/>
          </a:xfrm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8B8EA0AE-5922-CAAA-337A-045A87942484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zh-TW" altLang="en-US" sz="1688" dirty="0"/>
            </a:p>
          </p:txBody>
        </p:sp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B8D7F231-D16F-8504-BE58-BC16514C4CBC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8" name="Group 31">
            <a:extLst>
              <a:ext uri="{FF2B5EF4-FFF2-40B4-BE49-F238E27FC236}">
                <a16:creationId xmlns:a16="http://schemas.microsoft.com/office/drawing/2014/main" id="{615AF689-1480-8A47-6492-E0B8027BC244}"/>
              </a:ext>
            </a:extLst>
          </p:cNvPr>
          <p:cNvGrpSpPr/>
          <p:nvPr/>
        </p:nvGrpSpPr>
        <p:grpSpPr>
          <a:xfrm>
            <a:off x="0" y="6426130"/>
            <a:ext cx="6096002" cy="209249"/>
            <a:chOff x="0" y="-19050"/>
            <a:chExt cx="4323109" cy="84399"/>
          </a:xfrm>
          <a:solidFill>
            <a:srgbClr val="00499A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396F04B7-FE7E-24E9-DBBB-B27901B8F3F8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grpFill/>
            <a:ln>
              <a:solidFill>
                <a:srgbClr val="121F36"/>
              </a:solidFill>
            </a:ln>
          </p:spPr>
        </p:sp>
        <p:sp>
          <p:nvSpPr>
            <p:cNvPr id="60" name="TextBox 33">
              <a:extLst>
                <a:ext uri="{FF2B5EF4-FFF2-40B4-BE49-F238E27FC236}">
                  <a16:creationId xmlns:a16="http://schemas.microsoft.com/office/drawing/2014/main" id="{50D52FED-14E9-A091-6A13-B05F0B5F669C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  <a:grpFill/>
            <a:ln>
              <a:solidFill>
                <a:srgbClr val="121F36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5801742-79C7-E627-58C4-BD0A0A92A37C}"/>
              </a:ext>
            </a:extLst>
          </p:cNvPr>
          <p:cNvSpPr txBox="1"/>
          <p:nvPr/>
        </p:nvSpPr>
        <p:spPr>
          <a:xfrm>
            <a:off x="736958" y="6602075"/>
            <a:ext cx="4614948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13" dirty="0"/>
              <a:t>Copyright ©2024</a:t>
            </a:r>
            <a:r>
              <a:rPr lang="en-US" altLang="zh-CN" sz="1313" dirty="0"/>
              <a:t> Pyramids Technology Corp. All rights reserved</a:t>
            </a:r>
            <a:endParaRPr lang="en-US" altLang="zh-TW" sz="1313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6A2584A6-5309-587D-7ADC-5767C664AE0D}"/>
              </a:ext>
            </a:extLst>
          </p:cNvPr>
          <p:cNvSpPr txBox="1"/>
          <p:nvPr/>
        </p:nvSpPr>
        <p:spPr>
          <a:xfrm>
            <a:off x="736959" y="1420283"/>
            <a:ext cx="512388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LT"/>
            </a:defPPr>
            <a:lvl1pPr marL="342900" indent="-342900">
              <a:buFont typeface="Arial" panose="020B0604020202020204" pitchFamily="34" charset="0"/>
              <a:buChar char="•"/>
              <a:defRPr sz="2300">
                <a:latin typeface="Candara" panose="020E0502030303020204" pitchFamily="34" charset="0"/>
              </a:defRPr>
            </a:lvl1pPr>
          </a:lstStyle>
          <a:p>
            <a:pPr marL="0" indent="0">
              <a:buNone/>
            </a:pPr>
            <a:r>
              <a:rPr lang="en-US" altLang="zh-TW" sz="2000" b="1" u="sng" dirty="0">
                <a:latin typeface="+mn-lt"/>
              </a:rPr>
              <a:t>PPC Facility Area: </a:t>
            </a:r>
            <a:r>
              <a:rPr lang="en-US" altLang="zh-TW" sz="2000" dirty="0">
                <a:latin typeface="+mn-lt"/>
              </a:rPr>
              <a:t>29,000 sq ft</a:t>
            </a:r>
          </a:p>
          <a:p>
            <a:pPr marL="0" indent="0">
              <a:buNone/>
            </a:pPr>
            <a:endParaRPr lang="en-US" altLang="zh-TW" sz="20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PPC Operators: 40 Operators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Powder coating Engineers: 6 Engineers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Preparatory Line: 3 Lines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Mian Line: 1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Spray Booths: 2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Paint Stripping Room: 1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Pre-treatment / Sewage Treatment system </a:t>
            </a:r>
          </a:p>
          <a:p>
            <a:pPr marL="0" indent="0">
              <a:buNone/>
            </a:pPr>
            <a:endParaRPr lang="en-US" sz="1800" dirty="0">
              <a:latin typeface="+mn-lt"/>
            </a:endParaRPr>
          </a:p>
        </p:txBody>
      </p:sp>
      <p:pic>
        <p:nvPicPr>
          <p:cNvPr id="3" name="Picture 21">
            <a:extLst>
              <a:ext uri="{FF2B5EF4-FFF2-40B4-BE49-F238E27FC236}">
                <a16:creationId xmlns:a16="http://schemas.microsoft.com/office/drawing/2014/main" id="{377700F8-FDFA-845D-7D9C-755877C61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962" y="619423"/>
            <a:ext cx="6005423" cy="46883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2848D835-5003-8A8D-9F04-DAADDA8388DD}"/>
              </a:ext>
            </a:extLst>
          </p:cNvPr>
          <p:cNvSpPr txBox="1"/>
          <p:nvPr/>
        </p:nvSpPr>
        <p:spPr>
          <a:xfrm>
            <a:off x="6095999" y="5597517"/>
            <a:ext cx="60511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hlinkClick r:id="rId3"/>
              </a:rPr>
              <a:t>(136) </a:t>
            </a:r>
            <a:r>
              <a:rPr lang="zh-TW" altLang="en-US" sz="1600" dirty="0">
                <a:hlinkClick r:id="rId3"/>
              </a:rPr>
              <a:t>啟鑫粉體塗裝廠 </a:t>
            </a:r>
            <a:r>
              <a:rPr lang="en-US" sz="1600" dirty="0">
                <a:hlinkClick r:id="rId3"/>
              </a:rPr>
              <a:t>Pyramids Powder Coating Plant (PPC) - YouTube</a:t>
            </a:r>
            <a:endParaRPr lang="en-US" sz="1600" dirty="0"/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66ACA759-D216-6DDA-0B87-24DF4294C4B2}"/>
              </a:ext>
            </a:extLst>
          </p:cNvPr>
          <p:cNvSpPr txBox="1"/>
          <p:nvPr/>
        </p:nvSpPr>
        <p:spPr>
          <a:xfrm>
            <a:off x="9130501" y="6325944"/>
            <a:ext cx="1023149" cy="25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 |  06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3B639E5-6733-0A7C-4054-3FA8694A0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220" y="4449107"/>
            <a:ext cx="1646127" cy="16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26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2C626-7CA8-0F02-4CBF-CB3D4B4E6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9F1ECB3A-ED2F-F1BA-C53A-C8692B312DCB}"/>
              </a:ext>
            </a:extLst>
          </p:cNvPr>
          <p:cNvSpPr txBox="1"/>
          <p:nvPr/>
        </p:nvSpPr>
        <p:spPr>
          <a:xfrm>
            <a:off x="1116662" y="482079"/>
            <a:ext cx="3209153" cy="276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6"/>
              </a:lnSpc>
            </a:pPr>
            <a:r>
              <a:rPr lang="en-US" sz="1675" b="1" dirty="0">
                <a:solidFill>
                  <a:srgbClr val="121F36"/>
                </a:solidFill>
                <a:ea typeface="Open Sans"/>
                <a:cs typeface="Open Sans"/>
                <a:sym typeface="Open Sans"/>
              </a:rPr>
              <a:t>ENGINEERING – DFM Analysis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C67B36A4-18CE-9507-4913-EFCD208633F1}"/>
              </a:ext>
            </a:extLst>
          </p:cNvPr>
          <p:cNvSpPr txBox="1"/>
          <p:nvPr/>
        </p:nvSpPr>
        <p:spPr>
          <a:xfrm>
            <a:off x="5860842" y="-232168"/>
            <a:ext cx="6080017" cy="44020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29"/>
              </a:lnSpc>
            </a:pPr>
            <a:endParaRPr sz="1688" dirty="0"/>
          </a:p>
        </p:txBody>
      </p:sp>
      <p:grpSp>
        <p:nvGrpSpPr>
          <p:cNvPr id="49" name="Group 17">
            <a:extLst>
              <a:ext uri="{FF2B5EF4-FFF2-40B4-BE49-F238E27FC236}">
                <a16:creationId xmlns:a16="http://schemas.microsoft.com/office/drawing/2014/main" id="{D1573CF5-2200-C441-83CC-FBB12C4BED47}"/>
              </a:ext>
            </a:extLst>
          </p:cNvPr>
          <p:cNvGrpSpPr/>
          <p:nvPr/>
        </p:nvGrpSpPr>
        <p:grpSpPr>
          <a:xfrm>
            <a:off x="736958" y="507323"/>
            <a:ext cx="226126" cy="226126"/>
            <a:chOff x="0" y="0"/>
            <a:chExt cx="94534" cy="94534"/>
          </a:xfrm>
          <a:solidFill>
            <a:srgbClr val="FFC000"/>
          </a:solidFill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3D6C1EFC-A328-1515-0C58-993878406A1D}"/>
                </a:ext>
              </a:extLst>
            </p:cNvPr>
            <p:cNvSpPr/>
            <p:nvPr/>
          </p:nvSpPr>
          <p:spPr>
            <a:xfrm>
              <a:off x="0" y="0"/>
              <a:ext cx="94534" cy="94534"/>
            </a:xfrm>
            <a:custGeom>
              <a:avLst/>
              <a:gdLst/>
              <a:ahLst/>
              <a:cxnLst/>
              <a:rect l="l" t="t" r="r" b="b"/>
              <a:pathLst>
                <a:path w="94534" h="94534">
                  <a:moveTo>
                    <a:pt x="0" y="0"/>
                  </a:moveTo>
                  <a:lnTo>
                    <a:pt x="94534" y="0"/>
                  </a:lnTo>
                  <a:lnTo>
                    <a:pt x="94534" y="94534"/>
                  </a:lnTo>
                  <a:lnTo>
                    <a:pt x="0" y="94534"/>
                  </a:lnTo>
                  <a:close/>
                </a:path>
              </a:pathLst>
            </a:custGeom>
            <a:grpFill/>
          </p:spPr>
        </p:sp>
        <p:sp>
          <p:nvSpPr>
            <p:cNvPr id="51" name="TextBox 19">
              <a:extLst>
                <a:ext uri="{FF2B5EF4-FFF2-40B4-BE49-F238E27FC236}">
                  <a16:creationId xmlns:a16="http://schemas.microsoft.com/office/drawing/2014/main" id="{915E4713-E9C1-E777-FFC3-0476175D47F2}"/>
                </a:ext>
              </a:extLst>
            </p:cNvPr>
            <p:cNvSpPr txBox="1"/>
            <p:nvPr/>
          </p:nvSpPr>
          <p:spPr>
            <a:xfrm>
              <a:off x="0" y="-19050"/>
              <a:ext cx="94534" cy="113584"/>
            </a:xfrm>
            <a:prstGeom prst="rect">
              <a:avLst/>
            </a:prstGeom>
            <a:grpFill/>
          </p:spPr>
          <p:txBody>
            <a:bodyPr lIns="32003" tIns="32003" rIns="32003" bIns="32003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2" name="Group 25">
            <a:extLst>
              <a:ext uri="{FF2B5EF4-FFF2-40B4-BE49-F238E27FC236}">
                <a16:creationId xmlns:a16="http://schemas.microsoft.com/office/drawing/2014/main" id="{2DB2EB2E-D6A1-FC38-66F5-C5A8B30A9459}"/>
              </a:ext>
            </a:extLst>
          </p:cNvPr>
          <p:cNvGrpSpPr/>
          <p:nvPr/>
        </p:nvGrpSpPr>
        <p:grpSpPr>
          <a:xfrm>
            <a:off x="6112372" y="20814"/>
            <a:ext cx="6080017" cy="208736"/>
            <a:chOff x="0" y="0"/>
            <a:chExt cx="2874516" cy="189069"/>
          </a:xfrm>
          <a:solidFill>
            <a:srgbClr val="FFC000"/>
          </a:solidFill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1D1B8C61-DB05-9D63-145A-C21621CBF679}"/>
                </a:ext>
              </a:extLst>
            </p:cNvPr>
            <p:cNvSpPr/>
            <p:nvPr/>
          </p:nvSpPr>
          <p:spPr>
            <a:xfrm>
              <a:off x="0" y="0"/>
              <a:ext cx="2874516" cy="189069"/>
            </a:xfrm>
            <a:custGeom>
              <a:avLst/>
              <a:gdLst/>
              <a:ahLst/>
              <a:cxnLst/>
              <a:rect l="l" t="t" r="r" b="b"/>
              <a:pathLst>
                <a:path w="2874516" h="189069">
                  <a:moveTo>
                    <a:pt x="0" y="0"/>
                  </a:moveTo>
                  <a:lnTo>
                    <a:pt x="2874516" y="0"/>
                  </a:lnTo>
                  <a:lnTo>
                    <a:pt x="2874516" y="189069"/>
                  </a:lnTo>
                  <a:lnTo>
                    <a:pt x="0" y="189069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id="{6D519BEA-F542-3326-B5D4-704682D5A2C9}"/>
                </a:ext>
              </a:extLst>
            </p:cNvPr>
            <p:cNvSpPr txBox="1"/>
            <p:nvPr/>
          </p:nvSpPr>
          <p:spPr>
            <a:xfrm>
              <a:off x="0" y="-19050"/>
              <a:ext cx="2874516" cy="208119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5" name="Group 28">
            <a:extLst>
              <a:ext uri="{FF2B5EF4-FFF2-40B4-BE49-F238E27FC236}">
                <a16:creationId xmlns:a16="http://schemas.microsoft.com/office/drawing/2014/main" id="{52B4EEEA-17E6-DF81-FAC5-CE8A509240E2}"/>
              </a:ext>
            </a:extLst>
          </p:cNvPr>
          <p:cNvGrpSpPr/>
          <p:nvPr/>
        </p:nvGrpSpPr>
        <p:grpSpPr>
          <a:xfrm>
            <a:off x="6104381" y="6651910"/>
            <a:ext cx="6096000" cy="209249"/>
            <a:chOff x="0" y="0"/>
            <a:chExt cx="4323108" cy="65349"/>
          </a:xfrm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7EF52CD4-EC18-D22F-4BEC-8548A8B56DE3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zh-TW" altLang="en-US" sz="1688" dirty="0"/>
            </a:p>
          </p:txBody>
        </p:sp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48C56D95-5BFC-E739-FE7F-58603C91BEAA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8" name="Group 31">
            <a:extLst>
              <a:ext uri="{FF2B5EF4-FFF2-40B4-BE49-F238E27FC236}">
                <a16:creationId xmlns:a16="http://schemas.microsoft.com/office/drawing/2014/main" id="{88B6D4C5-4CF5-B55A-A921-B26537F8D25A}"/>
              </a:ext>
            </a:extLst>
          </p:cNvPr>
          <p:cNvGrpSpPr/>
          <p:nvPr/>
        </p:nvGrpSpPr>
        <p:grpSpPr>
          <a:xfrm>
            <a:off x="0" y="6426130"/>
            <a:ext cx="6096002" cy="209249"/>
            <a:chOff x="0" y="-19050"/>
            <a:chExt cx="4323109" cy="84399"/>
          </a:xfrm>
          <a:solidFill>
            <a:srgbClr val="00499A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80665621-C43A-F32A-538D-4BD028154D6F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grpFill/>
            <a:ln>
              <a:solidFill>
                <a:srgbClr val="121F36"/>
              </a:solidFill>
            </a:ln>
          </p:spPr>
        </p:sp>
        <p:sp>
          <p:nvSpPr>
            <p:cNvPr id="60" name="TextBox 33">
              <a:extLst>
                <a:ext uri="{FF2B5EF4-FFF2-40B4-BE49-F238E27FC236}">
                  <a16:creationId xmlns:a16="http://schemas.microsoft.com/office/drawing/2014/main" id="{C63EB560-587A-AD98-5C4F-BF292D4E266F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  <a:grpFill/>
            <a:ln>
              <a:solidFill>
                <a:srgbClr val="121F36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33AD4245-3A6C-53BA-F091-555163534878}"/>
              </a:ext>
            </a:extLst>
          </p:cNvPr>
          <p:cNvSpPr txBox="1"/>
          <p:nvPr/>
        </p:nvSpPr>
        <p:spPr>
          <a:xfrm>
            <a:off x="736958" y="6602075"/>
            <a:ext cx="4614948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13" dirty="0"/>
              <a:t>Copyright ©2024</a:t>
            </a:r>
            <a:r>
              <a:rPr lang="en-US" altLang="zh-CN" sz="1313" dirty="0"/>
              <a:t> Pyramids Technology Corp. All rights reserved</a:t>
            </a:r>
            <a:endParaRPr lang="en-US" altLang="zh-TW" sz="1313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B6B6B4AB-16A2-43E0-A141-60EDE08CA220}"/>
              </a:ext>
            </a:extLst>
          </p:cNvPr>
          <p:cNvSpPr txBox="1"/>
          <p:nvPr/>
        </p:nvSpPr>
        <p:spPr>
          <a:xfrm>
            <a:off x="682715" y="1265300"/>
            <a:ext cx="62760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LT"/>
            </a:defPPr>
            <a:lvl1pPr marL="342900" indent="-342900">
              <a:buFont typeface="Arial" panose="020B0604020202020204" pitchFamily="34" charset="0"/>
              <a:buChar char="•"/>
              <a:defRPr sz="2300">
                <a:latin typeface="Candara" panose="020E0502030303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800" dirty="0">
                <a:latin typeface="+mn-lt"/>
              </a:rPr>
              <a:t>Product Analysis </a:t>
            </a:r>
          </a:p>
          <a:p>
            <a:pPr marL="0" indent="0">
              <a:buNone/>
            </a:pPr>
            <a:r>
              <a:rPr lang="en-US" altLang="zh-TW" sz="1800" dirty="0">
                <a:latin typeface="+mn-lt"/>
              </a:rPr>
              <a:t>	Optimize Product design</a:t>
            </a:r>
          </a:p>
          <a:p>
            <a:pPr marL="0" indent="0">
              <a:buNone/>
            </a:pPr>
            <a:r>
              <a:rPr lang="en-US" altLang="zh-TW" sz="1800" dirty="0">
                <a:latin typeface="+mn-lt"/>
              </a:rPr>
              <a:t>	Potential defect Improvement </a:t>
            </a:r>
          </a:p>
          <a:p>
            <a:pPr marL="0" indent="0">
              <a:buNone/>
            </a:pPr>
            <a:r>
              <a:rPr lang="en-US" altLang="zh-TW" sz="1800" dirty="0">
                <a:latin typeface="+mn-lt"/>
              </a:rPr>
              <a:t>	Mitigate Potential Risks</a:t>
            </a:r>
          </a:p>
          <a:p>
            <a:endParaRPr lang="en-US" altLang="zh-TW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800" dirty="0">
                <a:latin typeface="+mn-lt"/>
              </a:rPr>
              <a:t>Mold Development</a:t>
            </a:r>
          </a:p>
          <a:p>
            <a:pPr marL="0" indent="0">
              <a:buNone/>
            </a:pPr>
            <a:r>
              <a:rPr lang="en-US" altLang="zh-TW" sz="1800" dirty="0">
                <a:latin typeface="+mn-lt"/>
              </a:rPr>
              <a:t>	Decrease Complexity</a:t>
            </a:r>
          </a:p>
          <a:p>
            <a:pPr marL="0" indent="0">
              <a:buNone/>
            </a:pPr>
            <a:r>
              <a:rPr lang="en-US" altLang="zh-TW" sz="1800" dirty="0">
                <a:latin typeface="+mn-lt"/>
              </a:rPr>
              <a:t>	Enhance Mold Lifespan</a:t>
            </a:r>
          </a:p>
          <a:p>
            <a:endParaRPr lang="en-US" altLang="zh-TW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800" dirty="0">
                <a:latin typeface="+mn-lt"/>
              </a:rPr>
              <a:t>Molding Production </a:t>
            </a:r>
          </a:p>
          <a:p>
            <a:pPr marL="0" indent="0">
              <a:buNone/>
            </a:pPr>
            <a:r>
              <a:rPr lang="en-US" altLang="zh-TW" sz="1800" dirty="0">
                <a:latin typeface="+mn-lt"/>
              </a:rPr>
              <a:t>	Smooth Transition From Trial to Production </a:t>
            </a:r>
          </a:p>
          <a:p>
            <a:endParaRPr lang="en-US" altLang="zh-TW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800" dirty="0">
                <a:latin typeface="+mn-lt"/>
              </a:rPr>
              <a:t>  Quality Standards </a:t>
            </a:r>
          </a:p>
          <a:p>
            <a:pPr marL="0" indent="0">
              <a:buNone/>
            </a:pPr>
            <a:r>
              <a:rPr lang="en-US" altLang="zh-TW" sz="1800" dirty="0">
                <a:latin typeface="+mn-lt"/>
              </a:rPr>
              <a:t>	</a:t>
            </a:r>
            <a:r>
              <a:rPr lang="en-US" altLang="zh-CN" sz="1800" dirty="0">
                <a:latin typeface="+mn-lt"/>
              </a:rPr>
              <a:t>Benchmark For Customer Acceptance and</a:t>
            </a:r>
            <a:r>
              <a:rPr lang="zh-TW" altLang="en-US" sz="1800" dirty="0">
                <a:latin typeface="+mn-lt"/>
              </a:rPr>
              <a:t> </a:t>
            </a:r>
            <a:r>
              <a:rPr lang="en-US" altLang="zh-CN" sz="1800" dirty="0">
                <a:latin typeface="+mn-lt"/>
              </a:rPr>
              <a:t>Internal QC </a:t>
            </a:r>
            <a:endParaRPr lang="en-US" altLang="zh-TW" sz="1800" dirty="0">
              <a:latin typeface="+mn-lt"/>
            </a:endParaRPr>
          </a:p>
          <a:p>
            <a:pPr marL="0" indent="0">
              <a:buNone/>
            </a:pPr>
            <a:endParaRPr lang="en-US" sz="1800" dirty="0">
              <a:latin typeface="+mn-lt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BE772D64-016D-23D3-D7FE-7A8BF4626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302" y="3154659"/>
            <a:ext cx="5126557" cy="3084295"/>
          </a:xfrm>
          <a:prstGeom prst="rect">
            <a:avLst/>
          </a:prstGeom>
        </p:spPr>
      </p:pic>
      <p:sp>
        <p:nvSpPr>
          <p:cNvPr id="3" name="TextBox 36">
            <a:extLst>
              <a:ext uri="{FF2B5EF4-FFF2-40B4-BE49-F238E27FC236}">
                <a16:creationId xmlns:a16="http://schemas.microsoft.com/office/drawing/2014/main" id="{7C6036DA-97D3-B966-B9A6-0074F4617C2A}"/>
              </a:ext>
            </a:extLst>
          </p:cNvPr>
          <p:cNvSpPr txBox="1"/>
          <p:nvPr/>
        </p:nvSpPr>
        <p:spPr>
          <a:xfrm>
            <a:off x="9130501" y="6325944"/>
            <a:ext cx="1023149" cy="25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 |  07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CAC62591-6867-0725-9AE4-7B74AEBA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302" y="310053"/>
            <a:ext cx="5126557" cy="28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69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2C626-7CA8-0F02-4CBF-CB3D4B4E6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9F1ECB3A-ED2F-F1BA-C53A-C8692B312DCB}"/>
              </a:ext>
            </a:extLst>
          </p:cNvPr>
          <p:cNvSpPr txBox="1"/>
          <p:nvPr/>
        </p:nvSpPr>
        <p:spPr>
          <a:xfrm>
            <a:off x="1116661" y="482079"/>
            <a:ext cx="5600661" cy="575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6"/>
              </a:lnSpc>
            </a:pPr>
            <a:r>
              <a:rPr lang="en-US" altLang="zh-TW" sz="1675" b="1" dirty="0">
                <a:solidFill>
                  <a:srgbClr val="121F36"/>
                </a:solidFill>
                <a:latin typeface="Open Sans"/>
                <a:ea typeface="Open Sans"/>
                <a:cs typeface="Open Sans"/>
                <a:sym typeface="Open Sans"/>
              </a:rPr>
              <a:t>ENGINEERING - </a:t>
            </a:r>
            <a:r>
              <a:rPr lang="en-US" altLang="zh-CN" sz="1800" b="1" dirty="0">
                <a:latin typeface="Montserrat" panose="00000500000000000000" pitchFamily="2" charset="0"/>
              </a:rPr>
              <a:t>Risk Analysis &amp; </a:t>
            </a:r>
          </a:p>
          <a:p>
            <a:pPr>
              <a:lnSpc>
                <a:spcPts val="2346"/>
              </a:lnSpc>
            </a:pPr>
            <a:r>
              <a:rPr lang="en-US" altLang="zh-CN" sz="1800" b="1" dirty="0">
                <a:latin typeface="Montserrat" panose="00000500000000000000" pitchFamily="2" charset="0"/>
              </a:rPr>
              <a:t>Medical device manufacturing validation</a:t>
            </a:r>
            <a:endParaRPr lang="en-US" altLang="zh-TW" sz="1675" b="1" dirty="0">
              <a:solidFill>
                <a:srgbClr val="121F3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C67B36A4-18CE-9507-4913-EFCD208633F1}"/>
              </a:ext>
            </a:extLst>
          </p:cNvPr>
          <p:cNvSpPr txBox="1"/>
          <p:nvPr/>
        </p:nvSpPr>
        <p:spPr>
          <a:xfrm>
            <a:off x="5860842" y="-232168"/>
            <a:ext cx="6080017" cy="44020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29"/>
              </a:lnSpc>
            </a:pPr>
            <a:endParaRPr sz="1688" dirty="0"/>
          </a:p>
        </p:txBody>
      </p:sp>
      <p:grpSp>
        <p:nvGrpSpPr>
          <p:cNvPr id="49" name="Group 17">
            <a:extLst>
              <a:ext uri="{FF2B5EF4-FFF2-40B4-BE49-F238E27FC236}">
                <a16:creationId xmlns:a16="http://schemas.microsoft.com/office/drawing/2014/main" id="{D1573CF5-2200-C441-83CC-FBB12C4BED47}"/>
              </a:ext>
            </a:extLst>
          </p:cNvPr>
          <p:cNvGrpSpPr/>
          <p:nvPr/>
        </p:nvGrpSpPr>
        <p:grpSpPr>
          <a:xfrm>
            <a:off x="736958" y="507323"/>
            <a:ext cx="226126" cy="226126"/>
            <a:chOff x="0" y="0"/>
            <a:chExt cx="94534" cy="94534"/>
          </a:xfrm>
          <a:solidFill>
            <a:srgbClr val="FFC000"/>
          </a:solidFill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3D6C1EFC-A328-1515-0C58-993878406A1D}"/>
                </a:ext>
              </a:extLst>
            </p:cNvPr>
            <p:cNvSpPr/>
            <p:nvPr/>
          </p:nvSpPr>
          <p:spPr>
            <a:xfrm>
              <a:off x="0" y="0"/>
              <a:ext cx="94534" cy="94534"/>
            </a:xfrm>
            <a:custGeom>
              <a:avLst/>
              <a:gdLst/>
              <a:ahLst/>
              <a:cxnLst/>
              <a:rect l="l" t="t" r="r" b="b"/>
              <a:pathLst>
                <a:path w="94534" h="94534">
                  <a:moveTo>
                    <a:pt x="0" y="0"/>
                  </a:moveTo>
                  <a:lnTo>
                    <a:pt x="94534" y="0"/>
                  </a:lnTo>
                  <a:lnTo>
                    <a:pt x="94534" y="94534"/>
                  </a:lnTo>
                  <a:lnTo>
                    <a:pt x="0" y="94534"/>
                  </a:lnTo>
                  <a:close/>
                </a:path>
              </a:pathLst>
            </a:custGeom>
            <a:grpFill/>
          </p:spPr>
        </p:sp>
        <p:sp>
          <p:nvSpPr>
            <p:cNvPr id="51" name="TextBox 19">
              <a:extLst>
                <a:ext uri="{FF2B5EF4-FFF2-40B4-BE49-F238E27FC236}">
                  <a16:creationId xmlns:a16="http://schemas.microsoft.com/office/drawing/2014/main" id="{915E4713-E9C1-E777-FFC3-0476175D47F2}"/>
                </a:ext>
              </a:extLst>
            </p:cNvPr>
            <p:cNvSpPr txBox="1"/>
            <p:nvPr/>
          </p:nvSpPr>
          <p:spPr>
            <a:xfrm>
              <a:off x="0" y="-19050"/>
              <a:ext cx="94534" cy="113584"/>
            </a:xfrm>
            <a:prstGeom prst="rect">
              <a:avLst/>
            </a:prstGeom>
            <a:grpFill/>
          </p:spPr>
          <p:txBody>
            <a:bodyPr lIns="32003" tIns="32003" rIns="32003" bIns="32003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2" name="Group 25">
            <a:extLst>
              <a:ext uri="{FF2B5EF4-FFF2-40B4-BE49-F238E27FC236}">
                <a16:creationId xmlns:a16="http://schemas.microsoft.com/office/drawing/2014/main" id="{2DB2EB2E-D6A1-FC38-66F5-C5A8B30A9459}"/>
              </a:ext>
            </a:extLst>
          </p:cNvPr>
          <p:cNvGrpSpPr/>
          <p:nvPr/>
        </p:nvGrpSpPr>
        <p:grpSpPr>
          <a:xfrm>
            <a:off x="6112372" y="20814"/>
            <a:ext cx="6080017" cy="208736"/>
            <a:chOff x="0" y="0"/>
            <a:chExt cx="2874516" cy="189069"/>
          </a:xfrm>
          <a:solidFill>
            <a:srgbClr val="FFC000"/>
          </a:solidFill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1D1B8C61-DB05-9D63-145A-C21621CBF679}"/>
                </a:ext>
              </a:extLst>
            </p:cNvPr>
            <p:cNvSpPr/>
            <p:nvPr/>
          </p:nvSpPr>
          <p:spPr>
            <a:xfrm>
              <a:off x="0" y="0"/>
              <a:ext cx="2874516" cy="189069"/>
            </a:xfrm>
            <a:custGeom>
              <a:avLst/>
              <a:gdLst/>
              <a:ahLst/>
              <a:cxnLst/>
              <a:rect l="l" t="t" r="r" b="b"/>
              <a:pathLst>
                <a:path w="2874516" h="189069">
                  <a:moveTo>
                    <a:pt x="0" y="0"/>
                  </a:moveTo>
                  <a:lnTo>
                    <a:pt x="2874516" y="0"/>
                  </a:lnTo>
                  <a:lnTo>
                    <a:pt x="2874516" y="189069"/>
                  </a:lnTo>
                  <a:lnTo>
                    <a:pt x="0" y="189069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id="{6D519BEA-F542-3326-B5D4-704682D5A2C9}"/>
                </a:ext>
              </a:extLst>
            </p:cNvPr>
            <p:cNvSpPr txBox="1"/>
            <p:nvPr/>
          </p:nvSpPr>
          <p:spPr>
            <a:xfrm>
              <a:off x="0" y="-19050"/>
              <a:ext cx="2874516" cy="208119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grpSp>
        <p:nvGrpSpPr>
          <p:cNvPr id="55" name="Group 28">
            <a:extLst>
              <a:ext uri="{FF2B5EF4-FFF2-40B4-BE49-F238E27FC236}">
                <a16:creationId xmlns:a16="http://schemas.microsoft.com/office/drawing/2014/main" id="{52B4EEEA-17E6-DF81-FAC5-CE8A509240E2}"/>
              </a:ext>
            </a:extLst>
          </p:cNvPr>
          <p:cNvGrpSpPr/>
          <p:nvPr/>
        </p:nvGrpSpPr>
        <p:grpSpPr>
          <a:xfrm>
            <a:off x="6104381" y="6651910"/>
            <a:ext cx="6096000" cy="209249"/>
            <a:chOff x="0" y="0"/>
            <a:chExt cx="4323108" cy="65349"/>
          </a:xfrm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7EF52CD4-EC18-D22F-4BEC-8548A8B56DE3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zh-TW" altLang="en-US" sz="1688" dirty="0"/>
            </a:p>
          </p:txBody>
        </p:sp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48C56D95-5BFC-E739-FE7F-58603C91BEAA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8" name="Group 31">
            <a:extLst>
              <a:ext uri="{FF2B5EF4-FFF2-40B4-BE49-F238E27FC236}">
                <a16:creationId xmlns:a16="http://schemas.microsoft.com/office/drawing/2014/main" id="{88B6D4C5-4CF5-B55A-A921-B26537F8D25A}"/>
              </a:ext>
            </a:extLst>
          </p:cNvPr>
          <p:cNvGrpSpPr/>
          <p:nvPr/>
        </p:nvGrpSpPr>
        <p:grpSpPr>
          <a:xfrm>
            <a:off x="0" y="6426130"/>
            <a:ext cx="6096002" cy="209249"/>
            <a:chOff x="0" y="-19050"/>
            <a:chExt cx="4323109" cy="84399"/>
          </a:xfrm>
          <a:solidFill>
            <a:srgbClr val="00499A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80665621-C43A-F32A-538D-4BD028154D6F}"/>
                </a:ext>
              </a:extLst>
            </p:cNvPr>
            <p:cNvSpPr/>
            <p:nvPr/>
          </p:nvSpPr>
          <p:spPr>
            <a:xfrm>
              <a:off x="0" y="0"/>
              <a:ext cx="4323109" cy="65349"/>
            </a:xfrm>
            <a:custGeom>
              <a:avLst/>
              <a:gdLst/>
              <a:ahLst/>
              <a:cxnLst/>
              <a:rect l="l" t="t" r="r" b="b"/>
              <a:pathLst>
                <a:path w="4323109" h="65349">
                  <a:moveTo>
                    <a:pt x="0" y="0"/>
                  </a:moveTo>
                  <a:lnTo>
                    <a:pt x="4323109" y="0"/>
                  </a:lnTo>
                  <a:lnTo>
                    <a:pt x="4323109" y="65349"/>
                  </a:lnTo>
                  <a:lnTo>
                    <a:pt x="0" y="65349"/>
                  </a:lnTo>
                  <a:close/>
                </a:path>
              </a:pathLst>
            </a:custGeom>
            <a:grpFill/>
            <a:ln>
              <a:solidFill>
                <a:srgbClr val="121F36"/>
              </a:solidFill>
            </a:ln>
          </p:spPr>
        </p:sp>
        <p:sp>
          <p:nvSpPr>
            <p:cNvPr id="60" name="TextBox 33">
              <a:extLst>
                <a:ext uri="{FF2B5EF4-FFF2-40B4-BE49-F238E27FC236}">
                  <a16:creationId xmlns:a16="http://schemas.microsoft.com/office/drawing/2014/main" id="{C63EB560-587A-AD98-5C4F-BF292D4E266F}"/>
                </a:ext>
              </a:extLst>
            </p:cNvPr>
            <p:cNvSpPr txBox="1"/>
            <p:nvPr/>
          </p:nvSpPr>
          <p:spPr>
            <a:xfrm>
              <a:off x="0" y="-19050"/>
              <a:ext cx="4323108" cy="84399"/>
            </a:xfrm>
            <a:prstGeom prst="rect">
              <a:avLst/>
            </a:prstGeom>
            <a:grpFill/>
            <a:ln>
              <a:solidFill>
                <a:srgbClr val="121F36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29"/>
                </a:lnSpc>
              </a:pPr>
              <a:endParaRPr sz="1688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33AD4245-3A6C-53BA-F091-555163534878}"/>
              </a:ext>
            </a:extLst>
          </p:cNvPr>
          <p:cNvSpPr txBox="1"/>
          <p:nvPr/>
        </p:nvSpPr>
        <p:spPr>
          <a:xfrm>
            <a:off x="736958" y="6602075"/>
            <a:ext cx="4614948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13" dirty="0"/>
              <a:t>Copyright ©2024</a:t>
            </a:r>
            <a:r>
              <a:rPr lang="en-US" altLang="zh-CN" sz="1313" dirty="0"/>
              <a:t> Pyramids Technology Corp. All rights reserved</a:t>
            </a:r>
            <a:endParaRPr lang="en-US" altLang="zh-TW" sz="131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24A5F4-9441-5D25-3564-C5DA52E0102F}"/>
              </a:ext>
            </a:extLst>
          </p:cNvPr>
          <p:cNvSpPr txBox="1"/>
          <p:nvPr/>
        </p:nvSpPr>
        <p:spPr>
          <a:xfrm>
            <a:off x="850021" y="1625109"/>
            <a:ext cx="787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PPAP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CPK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PFMEA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3Q (IQ, OQ, PQ)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Control Plan (IQC, IPQC, FQC)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DMR (Device Master Record)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A4EF2CE-83BE-9ED3-F6AC-EB8CBB429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191" y="225617"/>
            <a:ext cx="5707190" cy="5741779"/>
          </a:xfrm>
          <a:prstGeom prst="rect">
            <a:avLst/>
          </a:prstGeom>
        </p:spPr>
      </p:pic>
      <p:sp>
        <p:nvSpPr>
          <p:cNvPr id="8" name="TextBox 36">
            <a:extLst>
              <a:ext uri="{FF2B5EF4-FFF2-40B4-BE49-F238E27FC236}">
                <a16:creationId xmlns:a16="http://schemas.microsoft.com/office/drawing/2014/main" id="{7AD2BDD1-C776-38FF-BD76-75BBFB02A708}"/>
              </a:ext>
            </a:extLst>
          </p:cNvPr>
          <p:cNvSpPr txBox="1"/>
          <p:nvPr/>
        </p:nvSpPr>
        <p:spPr>
          <a:xfrm>
            <a:off x="9130501" y="6325944"/>
            <a:ext cx="1023149" cy="25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 |  08</a:t>
            </a:r>
          </a:p>
        </p:txBody>
      </p:sp>
    </p:spTree>
    <p:extLst>
      <p:ext uri="{BB962C8B-B14F-4D97-AF65-F5344CB8AC3E}">
        <p14:creationId xmlns:p14="http://schemas.microsoft.com/office/powerpoint/2010/main" val="11507879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灰色极简风述职报告PPT模板"/>
</p:tagLst>
</file>

<file path=ppt/theme/theme1.xml><?xml version="1.0" encoding="utf-8"?>
<a:theme xmlns:a="http://schemas.openxmlformats.org/drawingml/2006/main" name="Office 主题​​">
  <a:themeElements>
    <a:clrScheme name="自定义 1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546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988</Words>
  <Application>Microsoft Office PowerPoint</Application>
  <PresentationFormat>寬螢幕</PresentationFormat>
  <Paragraphs>231</Paragraphs>
  <Slides>13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13</vt:i4>
      </vt:variant>
    </vt:vector>
  </HeadingPairs>
  <TitlesOfParts>
    <vt:vector size="26" baseType="lpstr">
      <vt:lpstr>等线</vt:lpstr>
      <vt:lpstr>等线 Light</vt:lpstr>
      <vt:lpstr>微软雅黑</vt:lpstr>
      <vt:lpstr>Open Sans Extra Bold</vt:lpstr>
      <vt:lpstr>var( --e-global-typography-d9677d5-font-family )</vt:lpstr>
      <vt:lpstr>Arial</vt:lpstr>
      <vt:lpstr>Calibri</vt:lpstr>
      <vt:lpstr>Montserrat</vt:lpstr>
      <vt:lpstr>Nunito Sans</vt:lpstr>
      <vt:lpstr>Open Sans</vt:lpstr>
      <vt:lpstr>Wingdings</vt:lpstr>
      <vt:lpstr>Office 主题​​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kyle_chen</cp:lastModifiedBy>
  <cp:revision>88</cp:revision>
  <dcterms:created xsi:type="dcterms:W3CDTF">2018-04-18T06:17:00Z</dcterms:created>
  <dcterms:modified xsi:type="dcterms:W3CDTF">2025-01-03T07:25:33Z</dcterms:modified>
</cp:coreProperties>
</file>